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4"/>
  </p:sldMasterIdLst>
  <p:notesMasterIdLst>
    <p:notesMasterId r:id="rId27"/>
  </p:notesMasterIdLst>
  <p:sldIdLst>
    <p:sldId id="256" r:id="rId5"/>
    <p:sldId id="259" r:id="rId6"/>
    <p:sldId id="258" r:id="rId7"/>
    <p:sldId id="308" r:id="rId8"/>
    <p:sldId id="309" r:id="rId9"/>
    <p:sldId id="311" r:id="rId10"/>
    <p:sldId id="314" r:id="rId11"/>
    <p:sldId id="316" r:id="rId12"/>
    <p:sldId id="317" r:id="rId13"/>
    <p:sldId id="318" r:id="rId14"/>
    <p:sldId id="319" r:id="rId15"/>
    <p:sldId id="320" r:id="rId16"/>
    <p:sldId id="321" r:id="rId17"/>
    <p:sldId id="322" r:id="rId18"/>
    <p:sldId id="323" r:id="rId19"/>
    <p:sldId id="326" r:id="rId20"/>
    <p:sldId id="333" r:id="rId21"/>
    <p:sldId id="329" r:id="rId22"/>
    <p:sldId id="334" r:id="rId23"/>
    <p:sldId id="330" r:id="rId24"/>
    <p:sldId id="279" r:id="rId25"/>
    <p:sldId id="335" r:id="rId26"/>
  </p:sldIdLst>
  <p:sldSz cx="9144000" cy="5143500" type="screen16x9"/>
  <p:notesSz cx="6858000" cy="9144000"/>
  <p:embeddedFontLst>
    <p:embeddedFont>
      <p:font typeface="Bebas Neue" panose="020B0606020202050201" pitchFamily="34" charset="0"/>
      <p:regular r:id="rId28"/>
    </p:embeddedFont>
    <p:embeddedFont>
      <p:font typeface="Montserrat" panose="00000500000000000000" pitchFamily="2" charset="0"/>
      <p:regular r:id="rId29"/>
      <p:bold r:id="rId30"/>
      <p:italic r:id="rId31"/>
      <p:boldItalic r:id="rId32"/>
    </p:embeddedFont>
    <p:embeddedFont>
      <p:font typeface="Montserrat ExtraBold" panose="00000900000000000000" pitchFamily="2" charset="0"/>
      <p:bold r:id="rId33"/>
      <p:boldItalic r:id="rId34"/>
    </p:embeddedFont>
    <p:embeddedFont>
      <p:font typeface="Work Sans" pitchFamily="2" charset="0"/>
      <p:regular r:id="rId35"/>
      <p:bold r:id="rId36"/>
      <p:italic r:id="rId37"/>
      <p:boldItalic r:id="rId38"/>
    </p:embeddedFont>
    <p:embeddedFont>
      <p:font typeface="Work Sans Medium"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D9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4553B10-892A-458A-867E-5D71B75D3023}">
  <a:tblStyle styleId="{D4553B10-892A-458A-867E-5D71B75D302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300"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2.fntdata"/><Relationship Id="rId21" Type="http://schemas.openxmlformats.org/officeDocument/2006/relationships/slide" Target="slides/slide17.xml"/><Relationship Id="rId34" Type="http://schemas.openxmlformats.org/officeDocument/2006/relationships/font" Target="fonts/font7.fntdata"/><Relationship Id="rId42" Type="http://schemas.openxmlformats.org/officeDocument/2006/relationships/font" Target="fonts/font15.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2.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4.fntdata"/><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1e2d7f0c6c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1e2d7f0c6c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1f603521bf_0_18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1f603521bf_0_18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72144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1f603521bf_0_18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1f603521bf_0_18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682525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1f603521bf_0_18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1f603521bf_0_18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93473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1f603521bf_0_18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1f603521bf_0_18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221745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1f603521bf_0_18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1f603521bf_0_18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155679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1f603521bf_0_18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1f603521bf_0_18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41540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1f603521bf_0_18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1f603521bf_0_18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939690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1f603521bf_0_18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1f603521bf_0_18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08299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1f603521bf_0_18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1f603521bf_0_18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926232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1f603521bf_0_18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1f603521bf_0_18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33140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1f603521bf_0_18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1f603521bf_0_18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312730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1105afc42a3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1105afc42a3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7402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1f603521bf_0_18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1f603521bf_0_18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1f603521bf_0_18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1f603521bf_0_18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3038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1f603521bf_0_18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1f603521bf_0_18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0042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1f603521bf_0_18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1f603521bf_0_18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74061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1f603521bf_0_18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1f603521bf_0_18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01216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1f603521bf_0_18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1f603521bf_0_18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2407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1f603521bf_0_18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21f603521bf_0_18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64593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809800" y="2571738"/>
            <a:ext cx="5524500" cy="1495500"/>
          </a:xfrm>
          <a:prstGeom prst="rect">
            <a:avLst/>
          </a:prstGeom>
          <a:noFill/>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809800" y="4145925"/>
            <a:ext cx="5524500" cy="393900"/>
          </a:xfrm>
          <a:prstGeom prst="rect">
            <a:avLst/>
          </a:prstGeom>
          <a:noFill/>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400">
                <a:latin typeface="Work Sans Medium"/>
                <a:ea typeface="Work Sans Medium"/>
                <a:cs typeface="Work Sans Medium"/>
                <a:sym typeface="Work Sans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rot="10800000">
            <a:off x="274216" y="4479374"/>
            <a:ext cx="437659" cy="437659"/>
            <a:chOff x="6691603" y="665569"/>
            <a:chExt cx="891000" cy="891000"/>
          </a:xfrm>
        </p:grpSpPr>
        <p:sp>
          <p:nvSpPr>
            <p:cNvPr id="12" name="Google Shape;12;p2"/>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rot="10800000" flipH="1">
            <a:off x="8428891" y="4479374"/>
            <a:ext cx="437659" cy="437659"/>
            <a:chOff x="6691603" y="665569"/>
            <a:chExt cx="891000" cy="891000"/>
          </a:xfrm>
        </p:grpSpPr>
        <p:sp>
          <p:nvSpPr>
            <p:cNvPr id="15" name="Google Shape;15;p2"/>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7;p2"/>
          <p:cNvSpPr>
            <a:spLocks noGrp="1"/>
          </p:cNvSpPr>
          <p:nvPr>
            <p:ph type="pic" idx="2"/>
          </p:nvPr>
        </p:nvSpPr>
        <p:spPr>
          <a:xfrm>
            <a:off x="0" y="0"/>
            <a:ext cx="9144000" cy="2379000"/>
          </a:xfrm>
          <a:prstGeom prst="rect">
            <a:avLst/>
          </a:prstGeom>
          <a:noFill/>
          <a:ln>
            <a:noFill/>
          </a:ln>
        </p:spPr>
      </p:sp>
      <p:sp>
        <p:nvSpPr>
          <p:cNvPr id="18" name="Google Shape;18;p2"/>
          <p:cNvSpPr/>
          <p:nvPr/>
        </p:nvSpPr>
        <p:spPr>
          <a:xfrm rot="5400000">
            <a:off x="4212000" y="2756875"/>
            <a:ext cx="720000" cy="5038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3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38"/>
        <p:cNvGrpSpPr/>
        <p:nvPr/>
      </p:nvGrpSpPr>
      <p:grpSpPr>
        <a:xfrm>
          <a:off x="0" y="0"/>
          <a:ext cx="0" cy="0"/>
          <a:chOff x="0" y="0"/>
          <a:chExt cx="0" cy="0"/>
        </a:xfrm>
      </p:grpSpPr>
      <p:sp>
        <p:nvSpPr>
          <p:cNvPr id="139" name="Google Shape;139;p13"/>
          <p:cNvSpPr txBox="1">
            <a:spLocks noGrp="1"/>
          </p:cNvSpPr>
          <p:nvPr>
            <p:ph type="title" hasCustomPrompt="1"/>
          </p:nvPr>
        </p:nvSpPr>
        <p:spPr>
          <a:xfrm>
            <a:off x="912150" y="1307575"/>
            <a:ext cx="807900" cy="6423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0" name="Google Shape;140;p13"/>
          <p:cNvSpPr txBox="1">
            <a:spLocks noGrp="1"/>
          </p:cNvSpPr>
          <p:nvPr>
            <p:ph type="subTitle" idx="1"/>
          </p:nvPr>
        </p:nvSpPr>
        <p:spPr>
          <a:xfrm>
            <a:off x="1796250" y="1607501"/>
            <a:ext cx="2475300" cy="52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41" name="Google Shape;141;p13"/>
          <p:cNvSpPr txBox="1">
            <a:spLocks noGrp="1"/>
          </p:cNvSpPr>
          <p:nvPr>
            <p:ph type="title" idx="2"/>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2" name="Google Shape;142;p13"/>
          <p:cNvSpPr txBox="1">
            <a:spLocks noGrp="1"/>
          </p:cNvSpPr>
          <p:nvPr>
            <p:ph type="subTitle" idx="3"/>
          </p:nvPr>
        </p:nvSpPr>
        <p:spPr>
          <a:xfrm>
            <a:off x="1796250" y="1307575"/>
            <a:ext cx="2475300" cy="404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latin typeface="Montserrat"/>
                <a:ea typeface="Montserrat"/>
                <a:cs typeface="Montserrat"/>
                <a:sym typeface="Montserrat"/>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43" name="Google Shape;143;p13"/>
          <p:cNvSpPr txBox="1">
            <a:spLocks noGrp="1"/>
          </p:cNvSpPr>
          <p:nvPr>
            <p:ph type="title" idx="4" hasCustomPrompt="1"/>
          </p:nvPr>
        </p:nvSpPr>
        <p:spPr>
          <a:xfrm>
            <a:off x="912150" y="2510725"/>
            <a:ext cx="807900" cy="6423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4" name="Google Shape;144;p13"/>
          <p:cNvSpPr txBox="1">
            <a:spLocks noGrp="1"/>
          </p:cNvSpPr>
          <p:nvPr>
            <p:ph type="subTitle" idx="5"/>
          </p:nvPr>
        </p:nvSpPr>
        <p:spPr>
          <a:xfrm>
            <a:off x="1796250" y="2810651"/>
            <a:ext cx="2475300" cy="52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45" name="Google Shape;145;p13"/>
          <p:cNvSpPr txBox="1">
            <a:spLocks noGrp="1"/>
          </p:cNvSpPr>
          <p:nvPr>
            <p:ph type="subTitle" idx="6"/>
          </p:nvPr>
        </p:nvSpPr>
        <p:spPr>
          <a:xfrm>
            <a:off x="1796250" y="2510724"/>
            <a:ext cx="2475300" cy="404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latin typeface="Montserrat"/>
                <a:ea typeface="Montserrat"/>
                <a:cs typeface="Montserrat"/>
                <a:sym typeface="Montserrat"/>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46" name="Google Shape;146;p13"/>
          <p:cNvSpPr txBox="1">
            <a:spLocks noGrp="1"/>
          </p:cNvSpPr>
          <p:nvPr>
            <p:ph type="title" idx="7" hasCustomPrompt="1"/>
          </p:nvPr>
        </p:nvSpPr>
        <p:spPr>
          <a:xfrm>
            <a:off x="912150" y="3713875"/>
            <a:ext cx="807900" cy="6423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7" name="Google Shape;147;p13"/>
          <p:cNvSpPr txBox="1">
            <a:spLocks noGrp="1"/>
          </p:cNvSpPr>
          <p:nvPr>
            <p:ph type="subTitle" idx="8"/>
          </p:nvPr>
        </p:nvSpPr>
        <p:spPr>
          <a:xfrm>
            <a:off x="1796250" y="4013800"/>
            <a:ext cx="2475300" cy="52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48" name="Google Shape;148;p13"/>
          <p:cNvSpPr txBox="1">
            <a:spLocks noGrp="1"/>
          </p:cNvSpPr>
          <p:nvPr>
            <p:ph type="subTitle" idx="9"/>
          </p:nvPr>
        </p:nvSpPr>
        <p:spPr>
          <a:xfrm>
            <a:off x="1796250" y="3713874"/>
            <a:ext cx="2475300" cy="404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latin typeface="Montserrat"/>
                <a:ea typeface="Montserrat"/>
                <a:cs typeface="Montserrat"/>
                <a:sym typeface="Montserrat"/>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49" name="Google Shape;149;p13"/>
          <p:cNvSpPr txBox="1">
            <a:spLocks noGrp="1"/>
          </p:cNvSpPr>
          <p:nvPr>
            <p:ph type="title" idx="13" hasCustomPrompt="1"/>
          </p:nvPr>
        </p:nvSpPr>
        <p:spPr>
          <a:xfrm>
            <a:off x="4872450" y="1307575"/>
            <a:ext cx="807900" cy="6423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0" name="Google Shape;150;p13"/>
          <p:cNvSpPr txBox="1">
            <a:spLocks noGrp="1"/>
          </p:cNvSpPr>
          <p:nvPr>
            <p:ph type="subTitle" idx="14"/>
          </p:nvPr>
        </p:nvSpPr>
        <p:spPr>
          <a:xfrm>
            <a:off x="5756550" y="1607501"/>
            <a:ext cx="2475300" cy="52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51" name="Google Shape;151;p13"/>
          <p:cNvSpPr txBox="1">
            <a:spLocks noGrp="1"/>
          </p:cNvSpPr>
          <p:nvPr>
            <p:ph type="subTitle" idx="15"/>
          </p:nvPr>
        </p:nvSpPr>
        <p:spPr>
          <a:xfrm>
            <a:off x="5756550" y="1307575"/>
            <a:ext cx="2475300" cy="404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latin typeface="Montserrat"/>
                <a:ea typeface="Montserrat"/>
                <a:cs typeface="Montserrat"/>
                <a:sym typeface="Montserrat"/>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52" name="Google Shape;152;p13"/>
          <p:cNvSpPr txBox="1">
            <a:spLocks noGrp="1"/>
          </p:cNvSpPr>
          <p:nvPr>
            <p:ph type="title" idx="16" hasCustomPrompt="1"/>
          </p:nvPr>
        </p:nvSpPr>
        <p:spPr>
          <a:xfrm>
            <a:off x="4872450" y="2510725"/>
            <a:ext cx="807900" cy="6423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3" name="Google Shape;153;p13"/>
          <p:cNvSpPr txBox="1">
            <a:spLocks noGrp="1"/>
          </p:cNvSpPr>
          <p:nvPr>
            <p:ph type="subTitle" idx="17"/>
          </p:nvPr>
        </p:nvSpPr>
        <p:spPr>
          <a:xfrm>
            <a:off x="5756550" y="2810651"/>
            <a:ext cx="2475300" cy="52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54" name="Google Shape;154;p13"/>
          <p:cNvSpPr txBox="1">
            <a:spLocks noGrp="1"/>
          </p:cNvSpPr>
          <p:nvPr>
            <p:ph type="subTitle" idx="18"/>
          </p:nvPr>
        </p:nvSpPr>
        <p:spPr>
          <a:xfrm>
            <a:off x="5756550" y="2510724"/>
            <a:ext cx="2475300" cy="404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latin typeface="Montserrat"/>
                <a:ea typeface="Montserrat"/>
                <a:cs typeface="Montserrat"/>
                <a:sym typeface="Montserrat"/>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55" name="Google Shape;155;p13"/>
          <p:cNvSpPr txBox="1">
            <a:spLocks noGrp="1"/>
          </p:cNvSpPr>
          <p:nvPr>
            <p:ph type="title" idx="19" hasCustomPrompt="1"/>
          </p:nvPr>
        </p:nvSpPr>
        <p:spPr>
          <a:xfrm>
            <a:off x="4872450" y="3713875"/>
            <a:ext cx="807900" cy="6423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6" name="Google Shape;156;p13"/>
          <p:cNvSpPr txBox="1">
            <a:spLocks noGrp="1"/>
          </p:cNvSpPr>
          <p:nvPr>
            <p:ph type="subTitle" idx="20"/>
          </p:nvPr>
        </p:nvSpPr>
        <p:spPr>
          <a:xfrm>
            <a:off x="5756550" y="4013800"/>
            <a:ext cx="2475300" cy="527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dk1"/>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57" name="Google Shape;157;p13"/>
          <p:cNvSpPr txBox="1">
            <a:spLocks noGrp="1"/>
          </p:cNvSpPr>
          <p:nvPr>
            <p:ph type="subTitle" idx="21"/>
          </p:nvPr>
        </p:nvSpPr>
        <p:spPr>
          <a:xfrm>
            <a:off x="5756550" y="3713874"/>
            <a:ext cx="2475300" cy="404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2000" b="1">
                <a:solidFill>
                  <a:schemeClr val="dk1"/>
                </a:solidFill>
                <a:latin typeface="Montserrat"/>
                <a:ea typeface="Montserrat"/>
                <a:cs typeface="Montserrat"/>
                <a:sym typeface="Montserrat"/>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58" name="Google Shape;158;p13"/>
          <p:cNvSpPr/>
          <p:nvPr/>
        </p:nvSpPr>
        <p:spPr>
          <a:xfrm>
            <a:off x="8785125" y="3152950"/>
            <a:ext cx="720000" cy="199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p:nvPr/>
        </p:nvSpPr>
        <p:spPr>
          <a:xfrm>
            <a:off x="-361125" y="1248550"/>
            <a:ext cx="720000" cy="1904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 name="Google Shape;160;p13"/>
          <p:cNvGrpSpPr/>
          <p:nvPr/>
        </p:nvGrpSpPr>
        <p:grpSpPr>
          <a:xfrm>
            <a:off x="8279431" y="225233"/>
            <a:ext cx="620486" cy="404336"/>
            <a:chOff x="8212756" y="332833"/>
            <a:chExt cx="620486" cy="404336"/>
          </a:xfrm>
        </p:grpSpPr>
        <p:grpSp>
          <p:nvGrpSpPr>
            <p:cNvPr id="161" name="Google Shape;161;p13"/>
            <p:cNvGrpSpPr/>
            <p:nvPr/>
          </p:nvGrpSpPr>
          <p:grpSpPr>
            <a:xfrm rot="2700000">
              <a:off x="8271970" y="392047"/>
              <a:ext cx="285909" cy="285909"/>
              <a:chOff x="6691603" y="665569"/>
              <a:chExt cx="891000" cy="891000"/>
            </a:xfrm>
          </p:grpSpPr>
          <p:sp>
            <p:nvSpPr>
              <p:cNvPr id="162" name="Google Shape;162;p13"/>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3"/>
            <p:cNvGrpSpPr/>
            <p:nvPr/>
          </p:nvGrpSpPr>
          <p:grpSpPr>
            <a:xfrm rot="2700000">
              <a:off x="8488120" y="392047"/>
              <a:ext cx="285909" cy="285909"/>
              <a:chOff x="6691603" y="665569"/>
              <a:chExt cx="891000" cy="891000"/>
            </a:xfrm>
          </p:grpSpPr>
          <p:sp>
            <p:nvSpPr>
              <p:cNvPr id="165" name="Google Shape;165;p13"/>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3"/>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7" name="Google Shape;167;p13"/>
          <p:cNvGrpSpPr/>
          <p:nvPr/>
        </p:nvGrpSpPr>
        <p:grpSpPr>
          <a:xfrm flipH="1">
            <a:off x="242381" y="225233"/>
            <a:ext cx="620486" cy="404336"/>
            <a:chOff x="8212756" y="332833"/>
            <a:chExt cx="620486" cy="404336"/>
          </a:xfrm>
        </p:grpSpPr>
        <p:grpSp>
          <p:nvGrpSpPr>
            <p:cNvPr id="168" name="Google Shape;168;p13"/>
            <p:cNvGrpSpPr/>
            <p:nvPr/>
          </p:nvGrpSpPr>
          <p:grpSpPr>
            <a:xfrm rot="2700000">
              <a:off x="8271970" y="392047"/>
              <a:ext cx="285909" cy="285909"/>
              <a:chOff x="6691603" y="665569"/>
              <a:chExt cx="891000" cy="891000"/>
            </a:xfrm>
          </p:grpSpPr>
          <p:sp>
            <p:nvSpPr>
              <p:cNvPr id="169" name="Google Shape;169;p13"/>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3"/>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71;p13"/>
            <p:cNvGrpSpPr/>
            <p:nvPr/>
          </p:nvGrpSpPr>
          <p:grpSpPr>
            <a:xfrm rot="2700000">
              <a:off x="8488120" y="392047"/>
              <a:ext cx="285909" cy="285909"/>
              <a:chOff x="6691603" y="665569"/>
              <a:chExt cx="891000" cy="891000"/>
            </a:xfrm>
          </p:grpSpPr>
          <p:sp>
            <p:nvSpPr>
              <p:cNvPr id="172" name="Google Shape;172;p13"/>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3"/>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ext 4">
  <p:cSld name="CUSTOM_1_1_1_1_1">
    <p:spTree>
      <p:nvGrpSpPr>
        <p:cNvPr id="1" name="Shape 233"/>
        <p:cNvGrpSpPr/>
        <p:nvPr/>
      </p:nvGrpSpPr>
      <p:grpSpPr>
        <a:xfrm>
          <a:off x="0" y="0"/>
          <a:ext cx="0" cy="0"/>
          <a:chOff x="0" y="0"/>
          <a:chExt cx="0" cy="0"/>
        </a:xfrm>
      </p:grpSpPr>
      <p:grpSp>
        <p:nvGrpSpPr>
          <p:cNvPr id="234" name="Google Shape;234;p19"/>
          <p:cNvGrpSpPr/>
          <p:nvPr/>
        </p:nvGrpSpPr>
        <p:grpSpPr>
          <a:xfrm rot="10800000">
            <a:off x="279616" y="4479374"/>
            <a:ext cx="437659" cy="437659"/>
            <a:chOff x="6691603" y="665569"/>
            <a:chExt cx="891000" cy="891000"/>
          </a:xfrm>
        </p:grpSpPr>
        <p:sp>
          <p:nvSpPr>
            <p:cNvPr id="235" name="Google Shape;235;p19"/>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9"/>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237;p19"/>
          <p:cNvGrpSpPr/>
          <p:nvPr/>
        </p:nvGrpSpPr>
        <p:grpSpPr>
          <a:xfrm flipH="1">
            <a:off x="279616" y="226491"/>
            <a:ext cx="437659" cy="437659"/>
            <a:chOff x="6691603" y="665569"/>
            <a:chExt cx="891000" cy="891000"/>
          </a:xfrm>
        </p:grpSpPr>
        <p:sp>
          <p:nvSpPr>
            <p:cNvPr id="238" name="Google Shape;238;p19"/>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9"/>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1" name="Google Shape;241;p19"/>
          <p:cNvSpPr txBox="1">
            <a:spLocks noGrp="1"/>
          </p:cNvSpPr>
          <p:nvPr>
            <p:ph type="body" idx="1"/>
          </p:nvPr>
        </p:nvSpPr>
        <p:spPr>
          <a:xfrm>
            <a:off x="720000" y="1579700"/>
            <a:ext cx="3937800" cy="2649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Char char="■"/>
              <a:defRPr sz="1200">
                <a:solidFill>
                  <a:srgbClr val="434343"/>
                </a:solidFill>
              </a:defRPr>
            </a:lvl1pPr>
            <a:lvl2pPr marL="914400" lvl="1" indent="-304800" rtl="0">
              <a:lnSpc>
                <a:spcPct val="115000"/>
              </a:lnSpc>
              <a:spcBef>
                <a:spcPts val="1000"/>
              </a:spcBef>
              <a:spcAft>
                <a:spcPts val="0"/>
              </a:spcAft>
              <a:buClr>
                <a:srgbClr val="434343"/>
              </a:buClr>
              <a:buSzPts val="1200"/>
              <a:buChar char="○"/>
              <a:defRPr>
                <a:solidFill>
                  <a:srgbClr val="434343"/>
                </a:solidFill>
              </a:defRPr>
            </a:lvl2pPr>
            <a:lvl3pPr marL="1371600" lvl="2" indent="-304800" rtl="0">
              <a:lnSpc>
                <a:spcPct val="115000"/>
              </a:lnSpc>
              <a:spcBef>
                <a:spcPts val="0"/>
              </a:spcBef>
              <a:spcAft>
                <a:spcPts val="0"/>
              </a:spcAft>
              <a:buClr>
                <a:srgbClr val="434343"/>
              </a:buClr>
              <a:buSzPts val="1200"/>
              <a:buChar char="■"/>
              <a:defRPr>
                <a:solidFill>
                  <a:srgbClr val="434343"/>
                </a:solidFill>
              </a:defRPr>
            </a:lvl3pPr>
            <a:lvl4pPr marL="1828800" lvl="3" indent="-304800" rtl="0">
              <a:lnSpc>
                <a:spcPct val="115000"/>
              </a:lnSpc>
              <a:spcBef>
                <a:spcPts val="0"/>
              </a:spcBef>
              <a:spcAft>
                <a:spcPts val="0"/>
              </a:spcAft>
              <a:buClr>
                <a:srgbClr val="434343"/>
              </a:buClr>
              <a:buSzPts val="1200"/>
              <a:buChar char="●"/>
              <a:defRPr>
                <a:solidFill>
                  <a:srgbClr val="434343"/>
                </a:solidFill>
              </a:defRPr>
            </a:lvl4pPr>
            <a:lvl5pPr marL="2286000" lvl="4" indent="-304800" rtl="0">
              <a:lnSpc>
                <a:spcPct val="115000"/>
              </a:lnSpc>
              <a:spcBef>
                <a:spcPts val="0"/>
              </a:spcBef>
              <a:spcAft>
                <a:spcPts val="0"/>
              </a:spcAft>
              <a:buClr>
                <a:srgbClr val="434343"/>
              </a:buClr>
              <a:buSzPts val="1200"/>
              <a:buChar char="○"/>
              <a:defRPr>
                <a:solidFill>
                  <a:srgbClr val="434343"/>
                </a:solidFill>
              </a:defRPr>
            </a:lvl5pPr>
            <a:lvl6pPr marL="2743200" lvl="5" indent="-304800" rtl="0">
              <a:lnSpc>
                <a:spcPct val="115000"/>
              </a:lnSpc>
              <a:spcBef>
                <a:spcPts val="0"/>
              </a:spcBef>
              <a:spcAft>
                <a:spcPts val="0"/>
              </a:spcAft>
              <a:buClr>
                <a:srgbClr val="434343"/>
              </a:buClr>
              <a:buSzPts val="1200"/>
              <a:buChar char="■"/>
              <a:defRPr>
                <a:solidFill>
                  <a:srgbClr val="434343"/>
                </a:solidFill>
              </a:defRPr>
            </a:lvl6pPr>
            <a:lvl7pPr marL="3200400" lvl="6" indent="-304800" rtl="0">
              <a:lnSpc>
                <a:spcPct val="115000"/>
              </a:lnSpc>
              <a:spcBef>
                <a:spcPts val="0"/>
              </a:spcBef>
              <a:spcAft>
                <a:spcPts val="0"/>
              </a:spcAft>
              <a:buClr>
                <a:srgbClr val="434343"/>
              </a:buClr>
              <a:buSzPts val="1200"/>
              <a:buChar char="●"/>
              <a:defRPr>
                <a:solidFill>
                  <a:srgbClr val="434343"/>
                </a:solidFill>
              </a:defRPr>
            </a:lvl7pPr>
            <a:lvl8pPr marL="3657600" lvl="7" indent="-304800" rtl="0">
              <a:lnSpc>
                <a:spcPct val="115000"/>
              </a:lnSpc>
              <a:spcBef>
                <a:spcPts val="0"/>
              </a:spcBef>
              <a:spcAft>
                <a:spcPts val="0"/>
              </a:spcAft>
              <a:buClr>
                <a:srgbClr val="434343"/>
              </a:buClr>
              <a:buSzPts val="1200"/>
              <a:buChar char="○"/>
              <a:defRPr>
                <a:solidFill>
                  <a:srgbClr val="434343"/>
                </a:solidFill>
              </a:defRPr>
            </a:lvl8pPr>
            <a:lvl9pPr marL="4114800" lvl="8" indent="-304800" rtl="0">
              <a:lnSpc>
                <a:spcPct val="115000"/>
              </a:lnSpc>
              <a:spcBef>
                <a:spcPts val="0"/>
              </a:spcBef>
              <a:spcAft>
                <a:spcPts val="0"/>
              </a:spcAft>
              <a:buClr>
                <a:srgbClr val="434343"/>
              </a:buClr>
              <a:buSzPts val="1200"/>
              <a:buChar char="■"/>
              <a:defRPr>
                <a:solidFill>
                  <a:srgbClr val="434343"/>
                </a:solidFill>
              </a:defRPr>
            </a:lvl9pPr>
          </a:lstStyle>
          <a:p>
            <a:endParaRPr/>
          </a:p>
        </p:txBody>
      </p:sp>
      <p:sp>
        <p:nvSpPr>
          <p:cNvPr id="242" name="Google Shape;242;p19"/>
          <p:cNvSpPr/>
          <p:nvPr/>
        </p:nvSpPr>
        <p:spPr>
          <a:xfrm rot="-5400000" flipH="1">
            <a:off x="6198592" y="2217000"/>
            <a:ext cx="5162400" cy="728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1">
  <p:cSld name="CUSTOM">
    <p:spTree>
      <p:nvGrpSpPr>
        <p:cNvPr id="1" name="Shape 243"/>
        <p:cNvGrpSpPr/>
        <p:nvPr/>
      </p:nvGrpSpPr>
      <p:grpSpPr>
        <a:xfrm>
          <a:off x="0" y="0"/>
          <a:ext cx="0" cy="0"/>
          <a:chOff x="0" y="0"/>
          <a:chExt cx="0" cy="0"/>
        </a:xfrm>
      </p:grpSpPr>
      <p:sp>
        <p:nvSpPr>
          <p:cNvPr id="244" name="Google Shape;244;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45" name="Google Shape;245;p20"/>
          <p:cNvGrpSpPr/>
          <p:nvPr/>
        </p:nvGrpSpPr>
        <p:grpSpPr>
          <a:xfrm rot="10800000">
            <a:off x="274216" y="4479341"/>
            <a:ext cx="437659" cy="437659"/>
            <a:chOff x="6691603" y="665569"/>
            <a:chExt cx="891000" cy="891000"/>
          </a:xfrm>
        </p:grpSpPr>
        <p:sp>
          <p:nvSpPr>
            <p:cNvPr id="246" name="Google Shape;246;p20"/>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0"/>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248;p20"/>
          <p:cNvGrpSpPr/>
          <p:nvPr/>
        </p:nvGrpSpPr>
        <p:grpSpPr>
          <a:xfrm rot="10800000" flipH="1">
            <a:off x="8428891" y="4479341"/>
            <a:ext cx="437659" cy="437659"/>
            <a:chOff x="6691603" y="665569"/>
            <a:chExt cx="891000" cy="891000"/>
          </a:xfrm>
        </p:grpSpPr>
        <p:sp>
          <p:nvSpPr>
            <p:cNvPr id="249" name="Google Shape;249;p20"/>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0"/>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 name="Google Shape;251;p20"/>
          <p:cNvSpPr/>
          <p:nvPr/>
        </p:nvSpPr>
        <p:spPr>
          <a:xfrm rot="5400000" flipH="1">
            <a:off x="195300" y="-195309"/>
            <a:ext cx="333300" cy="723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0"/>
          <p:cNvSpPr/>
          <p:nvPr/>
        </p:nvSpPr>
        <p:spPr>
          <a:xfrm rot="5400000" flipH="1">
            <a:off x="8619300" y="-195309"/>
            <a:ext cx="333300" cy="723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92"/>
        <p:cNvGrpSpPr/>
        <p:nvPr/>
      </p:nvGrpSpPr>
      <p:grpSpPr>
        <a:xfrm>
          <a:off x="0" y="0"/>
          <a:ext cx="0" cy="0"/>
          <a:chOff x="0" y="0"/>
          <a:chExt cx="0" cy="0"/>
        </a:xfrm>
      </p:grpSpPr>
      <p:sp>
        <p:nvSpPr>
          <p:cNvPr id="393" name="Google Shape;393;p28"/>
          <p:cNvSpPr/>
          <p:nvPr/>
        </p:nvSpPr>
        <p:spPr>
          <a:xfrm rot="-5400000" flipH="1">
            <a:off x="6198592" y="2217000"/>
            <a:ext cx="5162400" cy="728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28"/>
          <p:cNvGrpSpPr/>
          <p:nvPr/>
        </p:nvGrpSpPr>
        <p:grpSpPr>
          <a:xfrm flipH="1">
            <a:off x="7988004" y="4718425"/>
            <a:ext cx="881740" cy="198600"/>
            <a:chOff x="274222" y="4718425"/>
            <a:chExt cx="881740" cy="198600"/>
          </a:xfrm>
        </p:grpSpPr>
        <p:sp>
          <p:nvSpPr>
            <p:cNvPr id="395" name="Google Shape;395;p28"/>
            <p:cNvSpPr/>
            <p:nvPr/>
          </p:nvSpPr>
          <p:spPr>
            <a:xfrm flipH="1">
              <a:off x="956763" y="4718425"/>
              <a:ext cx="199200" cy="19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8"/>
            <p:cNvSpPr/>
            <p:nvPr/>
          </p:nvSpPr>
          <p:spPr>
            <a:xfrm flipH="1">
              <a:off x="615493" y="4718425"/>
              <a:ext cx="199200" cy="19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8"/>
            <p:cNvSpPr/>
            <p:nvPr/>
          </p:nvSpPr>
          <p:spPr>
            <a:xfrm flipH="1">
              <a:off x="274222" y="4718425"/>
              <a:ext cx="199200" cy="198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 name="Google Shape;398;p28"/>
          <p:cNvGrpSpPr/>
          <p:nvPr/>
        </p:nvGrpSpPr>
        <p:grpSpPr>
          <a:xfrm flipH="1">
            <a:off x="244050" y="226508"/>
            <a:ext cx="620486" cy="404336"/>
            <a:chOff x="8212756" y="332833"/>
            <a:chExt cx="620486" cy="404336"/>
          </a:xfrm>
        </p:grpSpPr>
        <p:grpSp>
          <p:nvGrpSpPr>
            <p:cNvPr id="399" name="Google Shape;399;p28"/>
            <p:cNvGrpSpPr/>
            <p:nvPr/>
          </p:nvGrpSpPr>
          <p:grpSpPr>
            <a:xfrm rot="2700000">
              <a:off x="8271970" y="392047"/>
              <a:ext cx="285909" cy="285909"/>
              <a:chOff x="6691603" y="665569"/>
              <a:chExt cx="891000" cy="891000"/>
            </a:xfrm>
          </p:grpSpPr>
          <p:sp>
            <p:nvSpPr>
              <p:cNvPr id="400" name="Google Shape;400;p28"/>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8"/>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28"/>
            <p:cNvGrpSpPr/>
            <p:nvPr/>
          </p:nvGrpSpPr>
          <p:grpSpPr>
            <a:xfrm rot="2700000">
              <a:off x="8488120" y="392047"/>
              <a:ext cx="285909" cy="285909"/>
              <a:chOff x="6691603" y="665569"/>
              <a:chExt cx="891000" cy="891000"/>
            </a:xfrm>
          </p:grpSpPr>
          <p:sp>
            <p:nvSpPr>
              <p:cNvPr id="403" name="Google Shape;403;p28"/>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8"/>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405"/>
        <p:cNvGrpSpPr/>
        <p:nvPr/>
      </p:nvGrpSpPr>
      <p:grpSpPr>
        <a:xfrm>
          <a:off x="0" y="0"/>
          <a:ext cx="0" cy="0"/>
          <a:chOff x="0" y="0"/>
          <a:chExt cx="0" cy="0"/>
        </a:xfrm>
      </p:grpSpPr>
      <p:grpSp>
        <p:nvGrpSpPr>
          <p:cNvPr id="406" name="Google Shape;406;p29"/>
          <p:cNvGrpSpPr/>
          <p:nvPr/>
        </p:nvGrpSpPr>
        <p:grpSpPr>
          <a:xfrm rot="10800000" flipH="1">
            <a:off x="8456141" y="4479374"/>
            <a:ext cx="437659" cy="437659"/>
            <a:chOff x="6691603" y="665569"/>
            <a:chExt cx="891000" cy="891000"/>
          </a:xfrm>
        </p:grpSpPr>
        <p:sp>
          <p:nvSpPr>
            <p:cNvPr id="407" name="Google Shape;407;p29"/>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9"/>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 name="Google Shape;409;p29"/>
          <p:cNvGrpSpPr/>
          <p:nvPr/>
        </p:nvGrpSpPr>
        <p:grpSpPr>
          <a:xfrm>
            <a:off x="8456141" y="226491"/>
            <a:ext cx="437659" cy="437659"/>
            <a:chOff x="6691603" y="665569"/>
            <a:chExt cx="891000" cy="891000"/>
          </a:xfrm>
        </p:grpSpPr>
        <p:sp>
          <p:nvSpPr>
            <p:cNvPr id="410" name="Google Shape;410;p29"/>
            <p:cNvSpPr/>
            <p:nvPr/>
          </p:nvSpPr>
          <p:spPr>
            <a:xfrm rot="-5400000">
              <a:off x="7031502" y="1005469"/>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9"/>
            <p:cNvSpPr/>
            <p:nvPr/>
          </p:nvSpPr>
          <p:spPr>
            <a:xfrm>
              <a:off x="6691603" y="665586"/>
              <a:ext cx="891000" cy="211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29"/>
          <p:cNvSpPr/>
          <p:nvPr/>
        </p:nvSpPr>
        <p:spPr>
          <a:xfrm>
            <a:off x="-361125" y="535000"/>
            <a:ext cx="720000" cy="4073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Montserrat ExtraBold"/>
              <a:buNone/>
              <a:defRPr sz="3500">
                <a:solidFill>
                  <a:schemeClr val="dk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3500"/>
              <a:buFont typeface="Montserrat ExtraBold"/>
              <a:buNone/>
              <a:defRPr sz="3500">
                <a:solidFill>
                  <a:schemeClr val="dk1"/>
                </a:solidFill>
                <a:latin typeface="Montserrat ExtraBold"/>
                <a:ea typeface="Montserrat ExtraBold"/>
                <a:cs typeface="Montserrat ExtraBold"/>
                <a:sym typeface="Montserrat ExtraBold"/>
              </a:defRPr>
            </a:lvl2pPr>
            <a:lvl3pPr lvl="2" rtl="0">
              <a:spcBef>
                <a:spcPts val="0"/>
              </a:spcBef>
              <a:spcAft>
                <a:spcPts val="0"/>
              </a:spcAft>
              <a:buClr>
                <a:schemeClr val="dk1"/>
              </a:buClr>
              <a:buSzPts val="3500"/>
              <a:buFont typeface="Montserrat ExtraBold"/>
              <a:buNone/>
              <a:defRPr sz="3500">
                <a:solidFill>
                  <a:schemeClr val="dk1"/>
                </a:solidFill>
                <a:latin typeface="Montserrat ExtraBold"/>
                <a:ea typeface="Montserrat ExtraBold"/>
                <a:cs typeface="Montserrat ExtraBold"/>
                <a:sym typeface="Montserrat ExtraBold"/>
              </a:defRPr>
            </a:lvl3pPr>
            <a:lvl4pPr lvl="3" rtl="0">
              <a:spcBef>
                <a:spcPts val="0"/>
              </a:spcBef>
              <a:spcAft>
                <a:spcPts val="0"/>
              </a:spcAft>
              <a:buClr>
                <a:schemeClr val="dk1"/>
              </a:buClr>
              <a:buSzPts val="3500"/>
              <a:buFont typeface="Montserrat ExtraBold"/>
              <a:buNone/>
              <a:defRPr sz="3500">
                <a:solidFill>
                  <a:schemeClr val="dk1"/>
                </a:solidFill>
                <a:latin typeface="Montserrat ExtraBold"/>
                <a:ea typeface="Montserrat ExtraBold"/>
                <a:cs typeface="Montserrat ExtraBold"/>
                <a:sym typeface="Montserrat ExtraBold"/>
              </a:defRPr>
            </a:lvl4pPr>
            <a:lvl5pPr lvl="4" rtl="0">
              <a:spcBef>
                <a:spcPts val="0"/>
              </a:spcBef>
              <a:spcAft>
                <a:spcPts val="0"/>
              </a:spcAft>
              <a:buClr>
                <a:schemeClr val="dk1"/>
              </a:buClr>
              <a:buSzPts val="3500"/>
              <a:buFont typeface="Montserrat ExtraBold"/>
              <a:buNone/>
              <a:defRPr sz="3500">
                <a:solidFill>
                  <a:schemeClr val="dk1"/>
                </a:solidFill>
                <a:latin typeface="Montserrat ExtraBold"/>
                <a:ea typeface="Montserrat ExtraBold"/>
                <a:cs typeface="Montserrat ExtraBold"/>
                <a:sym typeface="Montserrat ExtraBold"/>
              </a:defRPr>
            </a:lvl5pPr>
            <a:lvl6pPr lvl="5" rtl="0">
              <a:spcBef>
                <a:spcPts val="0"/>
              </a:spcBef>
              <a:spcAft>
                <a:spcPts val="0"/>
              </a:spcAft>
              <a:buClr>
                <a:schemeClr val="dk1"/>
              </a:buClr>
              <a:buSzPts val="3500"/>
              <a:buFont typeface="Montserrat ExtraBold"/>
              <a:buNone/>
              <a:defRPr sz="3500">
                <a:solidFill>
                  <a:schemeClr val="dk1"/>
                </a:solidFill>
                <a:latin typeface="Montserrat ExtraBold"/>
                <a:ea typeface="Montserrat ExtraBold"/>
                <a:cs typeface="Montserrat ExtraBold"/>
                <a:sym typeface="Montserrat ExtraBold"/>
              </a:defRPr>
            </a:lvl6pPr>
            <a:lvl7pPr lvl="6" rtl="0">
              <a:spcBef>
                <a:spcPts val="0"/>
              </a:spcBef>
              <a:spcAft>
                <a:spcPts val="0"/>
              </a:spcAft>
              <a:buClr>
                <a:schemeClr val="dk1"/>
              </a:buClr>
              <a:buSzPts val="3500"/>
              <a:buFont typeface="Montserrat ExtraBold"/>
              <a:buNone/>
              <a:defRPr sz="3500">
                <a:solidFill>
                  <a:schemeClr val="dk1"/>
                </a:solidFill>
                <a:latin typeface="Montserrat ExtraBold"/>
                <a:ea typeface="Montserrat ExtraBold"/>
                <a:cs typeface="Montserrat ExtraBold"/>
                <a:sym typeface="Montserrat ExtraBold"/>
              </a:defRPr>
            </a:lvl7pPr>
            <a:lvl8pPr lvl="7" rtl="0">
              <a:spcBef>
                <a:spcPts val="0"/>
              </a:spcBef>
              <a:spcAft>
                <a:spcPts val="0"/>
              </a:spcAft>
              <a:buClr>
                <a:schemeClr val="dk1"/>
              </a:buClr>
              <a:buSzPts val="3500"/>
              <a:buFont typeface="Montserrat ExtraBold"/>
              <a:buNone/>
              <a:defRPr sz="3500">
                <a:solidFill>
                  <a:schemeClr val="dk1"/>
                </a:solidFill>
                <a:latin typeface="Montserrat ExtraBold"/>
                <a:ea typeface="Montserrat ExtraBold"/>
                <a:cs typeface="Montserrat ExtraBold"/>
                <a:sym typeface="Montserrat ExtraBold"/>
              </a:defRPr>
            </a:lvl8pPr>
            <a:lvl9pPr lvl="8" rtl="0">
              <a:spcBef>
                <a:spcPts val="0"/>
              </a:spcBef>
              <a:spcAft>
                <a:spcPts val="0"/>
              </a:spcAft>
              <a:buClr>
                <a:schemeClr val="dk1"/>
              </a:buClr>
              <a:buSzPts val="3500"/>
              <a:buFont typeface="Montserrat ExtraBold"/>
              <a:buNone/>
              <a:defRPr sz="3500">
                <a:solidFill>
                  <a:schemeClr val="dk1"/>
                </a:solidFill>
                <a:latin typeface="Montserrat ExtraBold"/>
                <a:ea typeface="Montserrat ExtraBold"/>
                <a:cs typeface="Montserrat ExtraBold"/>
                <a:sym typeface="Montserrat ExtraBold"/>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1pPr>
            <a:lvl2pPr marL="914400" lvl="1"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2pPr>
            <a:lvl3pPr marL="1371600" lvl="2"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3pPr>
            <a:lvl4pPr marL="1828800" lvl="3"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4pPr>
            <a:lvl5pPr marL="2286000" lvl="4"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5pPr>
            <a:lvl6pPr marL="2743200" lvl="5"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6pPr>
            <a:lvl7pPr marL="3200400" lvl="6"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7pPr>
            <a:lvl8pPr marL="3657600" lvl="7"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8pPr>
            <a:lvl9pPr marL="4114800" lvl="8"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59" r:id="rId3"/>
    <p:sldLayoutId id="2147483665" r:id="rId4"/>
    <p:sldLayoutId id="2147483666" r:id="rId5"/>
    <p:sldLayoutId id="2147483674" r:id="rId6"/>
    <p:sldLayoutId id="2147483675"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insideairbnb.com/new-york-city"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4.emf"/></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2"/>
        <p:cNvGrpSpPr/>
        <p:nvPr/>
      </p:nvGrpSpPr>
      <p:grpSpPr>
        <a:xfrm>
          <a:off x="0" y="0"/>
          <a:ext cx="0" cy="0"/>
          <a:chOff x="0" y="0"/>
          <a:chExt cx="0" cy="0"/>
        </a:xfrm>
      </p:grpSpPr>
      <p:sp>
        <p:nvSpPr>
          <p:cNvPr id="423" name="Google Shape;423;p33"/>
          <p:cNvSpPr txBox="1">
            <a:spLocks noGrp="1"/>
          </p:cNvSpPr>
          <p:nvPr>
            <p:ph type="ctrTitle"/>
          </p:nvPr>
        </p:nvSpPr>
        <p:spPr>
          <a:xfrm>
            <a:off x="1698934" y="2406306"/>
            <a:ext cx="5746132" cy="149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NYC Airbnb</a:t>
            </a:r>
            <a:br>
              <a:rPr lang="en" dirty="0"/>
            </a:br>
            <a:r>
              <a:rPr lang="en" dirty="0"/>
              <a:t>Price Prediction</a:t>
            </a:r>
            <a:endParaRPr dirty="0"/>
          </a:p>
        </p:txBody>
      </p:sp>
      <p:sp>
        <p:nvSpPr>
          <p:cNvPr id="424" name="Google Shape;424;p33"/>
          <p:cNvSpPr txBox="1">
            <a:spLocks noGrp="1"/>
          </p:cNvSpPr>
          <p:nvPr>
            <p:ph type="subTitle" idx="1"/>
          </p:nvPr>
        </p:nvSpPr>
        <p:spPr>
          <a:xfrm>
            <a:off x="347350" y="3749943"/>
            <a:ext cx="5524500" cy="95650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dirty="0">
                <a:latin typeface="Times New Roman" panose="02020603050405020304" pitchFamily="18" charset="0"/>
                <a:ea typeface="Work Sans"/>
                <a:cs typeface="Times New Roman" panose="02020603050405020304" pitchFamily="18" charset="0"/>
                <a:sym typeface="Work Sans"/>
              </a:rPr>
              <a:t>IE7275: Data Mining for Engineers</a:t>
            </a:r>
          </a:p>
          <a:p>
            <a:pPr marL="0" lvl="0" indent="0" algn="l" rtl="0">
              <a:spcBef>
                <a:spcPts val="0"/>
              </a:spcBef>
              <a:spcAft>
                <a:spcPts val="0"/>
              </a:spcAft>
              <a:buNone/>
            </a:pPr>
            <a:r>
              <a:rPr lang="en" sz="1500" dirty="0">
                <a:latin typeface="Times New Roman" panose="02020603050405020304" pitchFamily="18" charset="0"/>
                <a:ea typeface="Work Sans"/>
                <a:cs typeface="Times New Roman" panose="02020603050405020304" pitchFamily="18" charset="0"/>
                <a:sym typeface="Work Sans"/>
              </a:rPr>
              <a:t>Nethra Narayanan</a:t>
            </a:r>
          </a:p>
          <a:p>
            <a:pPr marL="0" lvl="0" indent="0" algn="l" rtl="0">
              <a:spcBef>
                <a:spcPts val="0"/>
              </a:spcBef>
              <a:spcAft>
                <a:spcPts val="0"/>
              </a:spcAft>
              <a:buNone/>
            </a:pPr>
            <a:r>
              <a:rPr lang="en" sz="1500" dirty="0">
                <a:latin typeface="Times New Roman" panose="02020603050405020304" pitchFamily="18" charset="0"/>
                <a:ea typeface="Work Sans"/>
                <a:cs typeface="Times New Roman" panose="02020603050405020304" pitchFamily="18" charset="0"/>
                <a:sym typeface="Work Sans"/>
              </a:rPr>
              <a:t>Preshanth Adhini Ramesh</a:t>
            </a:r>
          </a:p>
          <a:p>
            <a:pPr marL="0" lvl="0" indent="0" algn="l" rtl="0">
              <a:spcBef>
                <a:spcPts val="0"/>
              </a:spcBef>
              <a:spcAft>
                <a:spcPts val="0"/>
              </a:spcAft>
              <a:buNone/>
            </a:pPr>
            <a:r>
              <a:rPr lang="en" sz="1500" dirty="0">
                <a:latin typeface="Times New Roman" panose="02020603050405020304" pitchFamily="18" charset="0"/>
                <a:ea typeface="Work Sans"/>
                <a:cs typeface="Times New Roman" panose="02020603050405020304" pitchFamily="18" charset="0"/>
                <a:sym typeface="Work Sans"/>
              </a:rPr>
              <a:t>Group 19</a:t>
            </a:r>
            <a:endParaRPr sz="1500" dirty="0">
              <a:latin typeface="Times New Roman" panose="02020603050405020304" pitchFamily="18" charset="0"/>
              <a:ea typeface="Work Sans"/>
              <a:cs typeface="Times New Roman" panose="02020603050405020304" pitchFamily="18" charset="0"/>
              <a:sym typeface="Work Sans"/>
            </a:endParaRPr>
          </a:p>
        </p:txBody>
      </p:sp>
      <p:pic>
        <p:nvPicPr>
          <p:cNvPr id="425" name="Google Shape;425;p33"/>
          <p:cNvPicPr preferRelativeResize="0">
            <a:picLocks noGrp="1"/>
          </p:cNvPicPr>
          <p:nvPr>
            <p:ph type="pic" idx="2"/>
          </p:nvPr>
        </p:nvPicPr>
        <p:blipFill rotWithShape="1">
          <a:blip r:embed="rId3">
            <a:alphaModFix/>
          </a:blip>
          <a:srcRect l="524" t="5418" r="514" b="55490"/>
          <a:stretch/>
        </p:blipFill>
        <p:spPr>
          <a:xfrm>
            <a:off x="0" y="0"/>
            <a:ext cx="9144003" cy="2378973"/>
          </a:xfrm>
          <a:prstGeom prst="rect">
            <a:avLst/>
          </a:prstGeom>
        </p:spPr>
      </p:pic>
      <p:sp>
        <p:nvSpPr>
          <p:cNvPr id="426" name="Google Shape;426;p33"/>
          <p:cNvSpPr/>
          <p:nvPr/>
        </p:nvSpPr>
        <p:spPr>
          <a:xfrm>
            <a:off x="8796650" y="1248550"/>
            <a:ext cx="720000" cy="1904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6" name="TextBox 5">
            <a:extLst>
              <a:ext uri="{FF2B5EF4-FFF2-40B4-BE49-F238E27FC236}">
                <a16:creationId xmlns:a16="http://schemas.microsoft.com/office/drawing/2014/main" id="{5BFCF289-91A6-F4FD-43D0-AACE58CB9558}"/>
              </a:ext>
            </a:extLst>
          </p:cNvPr>
          <p:cNvSpPr txBox="1"/>
          <p:nvPr/>
        </p:nvSpPr>
        <p:spPr>
          <a:xfrm>
            <a:off x="749396" y="934959"/>
            <a:ext cx="4403049"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Correlation Analysis based on heatmap:</a:t>
            </a:r>
          </a:p>
        </p:txBody>
      </p:sp>
      <p:sp>
        <p:nvSpPr>
          <p:cNvPr id="2" name="TextBox 1">
            <a:extLst>
              <a:ext uri="{FF2B5EF4-FFF2-40B4-BE49-F238E27FC236}">
                <a16:creationId xmlns:a16="http://schemas.microsoft.com/office/drawing/2014/main" id="{1A3FC731-1730-3A08-391E-CB041133D1EE}"/>
              </a:ext>
            </a:extLst>
          </p:cNvPr>
          <p:cNvSpPr txBox="1"/>
          <p:nvPr/>
        </p:nvSpPr>
        <p:spPr>
          <a:xfrm>
            <a:off x="866692" y="1399430"/>
            <a:ext cx="6687047" cy="2031325"/>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Based on the correlation values, the features </a:t>
            </a:r>
            <a:r>
              <a:rPr lang="en-US" sz="1800" i="1" dirty="0">
                <a:solidFill>
                  <a:schemeClr val="tx1"/>
                </a:solidFill>
                <a:latin typeface="Times New Roman" panose="02020603050405020304" pitchFamily="18" charset="0"/>
                <a:cs typeface="Times New Roman" panose="02020603050405020304" pitchFamily="18" charset="0"/>
              </a:rPr>
              <a:t>beds</a:t>
            </a:r>
            <a:r>
              <a:rPr lang="en-US" sz="1800" dirty="0">
                <a:solidFill>
                  <a:schemeClr val="tx1"/>
                </a:solidFill>
                <a:latin typeface="Times New Roman" panose="02020603050405020304" pitchFamily="18" charset="0"/>
                <a:cs typeface="Times New Roman" panose="02020603050405020304" pitchFamily="18" charset="0"/>
              </a:rPr>
              <a:t> and </a:t>
            </a:r>
            <a:r>
              <a:rPr lang="en-US" sz="1800" i="1" dirty="0">
                <a:solidFill>
                  <a:schemeClr val="tx1"/>
                </a:solidFill>
                <a:latin typeface="Times New Roman" panose="02020603050405020304" pitchFamily="18" charset="0"/>
                <a:cs typeface="Times New Roman" panose="02020603050405020304" pitchFamily="18" charset="0"/>
              </a:rPr>
              <a:t>accommodates</a:t>
            </a:r>
            <a:r>
              <a:rPr lang="en-US" sz="1800" dirty="0">
                <a:solidFill>
                  <a:schemeClr val="tx1"/>
                </a:solidFill>
                <a:latin typeface="Times New Roman" panose="02020603050405020304" pitchFamily="18" charset="0"/>
                <a:cs typeface="Times New Roman" panose="02020603050405020304" pitchFamily="18" charset="0"/>
              </a:rPr>
              <a:t> are highly correlated to each other with a correlation value of 0.74 and thus dropped </a:t>
            </a:r>
            <a:r>
              <a:rPr lang="en-US" sz="1800" i="1" dirty="0">
                <a:solidFill>
                  <a:schemeClr val="tx1"/>
                </a:solidFill>
                <a:latin typeface="Times New Roman" panose="02020603050405020304" pitchFamily="18" charset="0"/>
                <a:cs typeface="Times New Roman" panose="02020603050405020304" pitchFamily="18" charset="0"/>
              </a:rPr>
              <a:t>accommodates</a:t>
            </a:r>
            <a:r>
              <a:rPr lang="en-US" sz="1800" dirty="0">
                <a:solidFill>
                  <a:schemeClr val="tx1"/>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Similarly, </a:t>
            </a:r>
            <a:r>
              <a:rPr kumimoji="0" lang="en-US" altLang="en-US" sz="18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calculated_host_listings_count_entire_homes  </a:t>
            </a:r>
            <a:r>
              <a:rPr kumimoji="0" lang="en-US" altLang="en-US"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and </a:t>
            </a:r>
            <a:r>
              <a:rPr kumimoji="0" lang="en-US" altLang="en-US" sz="18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host_listings_count </a:t>
            </a:r>
            <a:r>
              <a:rPr kumimoji="0" lang="en-US" altLang="en-US"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have a correlation of 0.95, and hence dropped</a:t>
            </a:r>
            <a:r>
              <a:rPr kumimoji="0" lang="en-US" altLang="en-US" sz="18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calculated_host_listings_count_entire_homes </a:t>
            </a:r>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3783306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3" name="TextBox 2">
            <a:extLst>
              <a:ext uri="{FF2B5EF4-FFF2-40B4-BE49-F238E27FC236}">
                <a16:creationId xmlns:a16="http://schemas.microsoft.com/office/drawing/2014/main" id="{E451DBB1-ED0C-C942-D56E-AA67FA6E391D}"/>
              </a:ext>
            </a:extLst>
          </p:cNvPr>
          <p:cNvSpPr txBox="1"/>
          <p:nvPr/>
        </p:nvSpPr>
        <p:spPr>
          <a:xfrm>
            <a:off x="532737" y="389613"/>
            <a:ext cx="4993419" cy="400110"/>
          </a:xfrm>
          <a:prstGeom prst="rect">
            <a:avLst/>
          </a:prstGeom>
          <a:noFill/>
        </p:spPr>
        <p:txBody>
          <a:bodyPr wrap="square" rtlCol="0">
            <a:spAutoFit/>
          </a:bodyPr>
          <a:lstStyle/>
          <a:p>
            <a:r>
              <a:rPr lang="en-US" sz="2000" dirty="0">
                <a:latin typeface="Montserrat ExtraBold" panose="00000900000000000000" pitchFamily="2" charset="0"/>
              </a:rPr>
              <a:t>Handling Categorical Variables</a:t>
            </a:r>
          </a:p>
        </p:txBody>
      </p:sp>
      <p:sp>
        <p:nvSpPr>
          <p:cNvPr id="4" name="TextBox 3">
            <a:extLst>
              <a:ext uri="{FF2B5EF4-FFF2-40B4-BE49-F238E27FC236}">
                <a16:creationId xmlns:a16="http://schemas.microsoft.com/office/drawing/2014/main" id="{0CF29D98-05C6-D1E0-1FD0-DA5766C261E1}"/>
              </a:ext>
            </a:extLst>
          </p:cNvPr>
          <p:cNvSpPr txBox="1"/>
          <p:nvPr/>
        </p:nvSpPr>
        <p:spPr>
          <a:xfrm>
            <a:off x="636104" y="789723"/>
            <a:ext cx="7219785" cy="2031325"/>
          </a:xfrm>
          <a:prstGeom prst="rect">
            <a:avLst/>
          </a:prstGeom>
          <a:noFill/>
        </p:spPr>
        <p:txBody>
          <a:bodyPr wrap="square" rtlCol="0">
            <a:spAutoFit/>
          </a:bodyPr>
          <a:lstStyle/>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We have performed ANOVA test with alpha = 0.05 for the categorical variables in our dataset, with the target variable.</a:t>
            </a: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This helped us scrutinize the significant features by filtering with p-value below the threshold from which we narrow down on the significant variables </a:t>
            </a:r>
          </a:p>
          <a:p>
            <a:pPr marL="285750" indent="-285750">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We then proceeded to perform label encoding on these variables for future modelling.</a:t>
            </a:r>
          </a:p>
        </p:txBody>
      </p:sp>
      <p:pic>
        <p:nvPicPr>
          <p:cNvPr id="8" name="Picture 7">
            <a:extLst>
              <a:ext uri="{FF2B5EF4-FFF2-40B4-BE49-F238E27FC236}">
                <a16:creationId xmlns:a16="http://schemas.microsoft.com/office/drawing/2014/main" id="{90B880F6-6F6C-E335-4A72-4CC315E6DC20}"/>
              </a:ext>
            </a:extLst>
          </p:cNvPr>
          <p:cNvPicPr>
            <a:picLocks noChangeAspect="1"/>
          </p:cNvPicPr>
          <p:nvPr/>
        </p:nvPicPr>
        <p:blipFill>
          <a:blip r:embed="rId3"/>
          <a:stretch>
            <a:fillRect/>
          </a:stretch>
        </p:blipFill>
        <p:spPr>
          <a:xfrm>
            <a:off x="1035906" y="2715432"/>
            <a:ext cx="6420180" cy="2038455"/>
          </a:xfrm>
          <a:prstGeom prst="rect">
            <a:avLst/>
          </a:prstGeom>
        </p:spPr>
      </p:pic>
      <p:sp>
        <p:nvSpPr>
          <p:cNvPr id="9" name="TextBox 8">
            <a:extLst>
              <a:ext uri="{FF2B5EF4-FFF2-40B4-BE49-F238E27FC236}">
                <a16:creationId xmlns:a16="http://schemas.microsoft.com/office/drawing/2014/main" id="{C94C80EF-61CE-C1DA-5996-8E4588106E64}"/>
              </a:ext>
            </a:extLst>
          </p:cNvPr>
          <p:cNvSpPr txBox="1"/>
          <p:nvPr/>
        </p:nvSpPr>
        <p:spPr>
          <a:xfrm>
            <a:off x="2087217" y="4608257"/>
            <a:ext cx="4317558"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Fig.7 Significant columns based on statistical test</a:t>
            </a:r>
          </a:p>
        </p:txBody>
      </p:sp>
    </p:spTree>
    <p:extLst>
      <p:ext uri="{BB962C8B-B14F-4D97-AF65-F5344CB8AC3E}">
        <p14:creationId xmlns:p14="http://schemas.microsoft.com/office/powerpoint/2010/main" val="3322624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5" name="TextBox 4">
            <a:extLst>
              <a:ext uri="{FF2B5EF4-FFF2-40B4-BE49-F238E27FC236}">
                <a16:creationId xmlns:a16="http://schemas.microsoft.com/office/drawing/2014/main" id="{FAE72AA2-A085-5378-057B-8036BD735DBC}"/>
              </a:ext>
            </a:extLst>
          </p:cNvPr>
          <p:cNvSpPr txBox="1"/>
          <p:nvPr/>
        </p:nvSpPr>
        <p:spPr>
          <a:xfrm>
            <a:off x="749396" y="427121"/>
            <a:ext cx="4236072" cy="477054"/>
          </a:xfrm>
          <a:prstGeom prst="rect">
            <a:avLst/>
          </a:prstGeom>
          <a:noFill/>
        </p:spPr>
        <p:txBody>
          <a:bodyPr wrap="square" rtlCol="0">
            <a:spAutoFit/>
          </a:bodyPr>
          <a:lstStyle/>
          <a:p>
            <a:r>
              <a:rPr lang="en-US" sz="2500" dirty="0">
                <a:latin typeface="Montserrat ExtraBold" panose="00000900000000000000" pitchFamily="2" charset="0"/>
                <a:cs typeface="Times New Roman" panose="02020603050405020304" pitchFamily="18" charset="0"/>
              </a:rPr>
              <a:t>05 Model Building</a:t>
            </a:r>
          </a:p>
        </p:txBody>
      </p:sp>
      <p:sp>
        <p:nvSpPr>
          <p:cNvPr id="2" name="TextBox 1">
            <a:extLst>
              <a:ext uri="{FF2B5EF4-FFF2-40B4-BE49-F238E27FC236}">
                <a16:creationId xmlns:a16="http://schemas.microsoft.com/office/drawing/2014/main" id="{1A3FC731-1730-3A08-391E-CB041133D1EE}"/>
              </a:ext>
            </a:extLst>
          </p:cNvPr>
          <p:cNvSpPr txBox="1"/>
          <p:nvPr/>
        </p:nvSpPr>
        <p:spPr>
          <a:xfrm>
            <a:off x="749396" y="941658"/>
            <a:ext cx="6687047" cy="3365024"/>
          </a:xfrm>
          <a:prstGeom prst="rect">
            <a:avLst/>
          </a:prstGeom>
          <a:noFill/>
        </p:spPr>
        <p:txBody>
          <a:bodyPr wrap="square" rtlCol="0">
            <a:spAutoFit/>
          </a:bodyPr>
          <a:lstStyle/>
          <a:p>
            <a:pPr>
              <a:lnSpc>
                <a:spcPct val="150000"/>
              </a:lnSpc>
            </a:pPr>
            <a:r>
              <a:rPr lang="en-US" sz="1800" b="1" dirty="0">
                <a:solidFill>
                  <a:schemeClr val="tx1"/>
                </a:solidFill>
                <a:latin typeface="Times New Roman" panose="02020603050405020304" pitchFamily="18" charset="0"/>
                <a:cs typeface="Times New Roman" panose="02020603050405020304" pitchFamily="18" charset="0"/>
              </a:rPr>
              <a:t>Data Partitioning:</a:t>
            </a:r>
          </a:p>
          <a:p>
            <a:pPr marL="285750" indent="-285750">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We split the data into 80% training and 20% test.</a:t>
            </a:r>
          </a:p>
          <a:p>
            <a:pPr marL="285750" indent="-285750">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independent variables are stored in the variable X and the target variable is stored in y.</a:t>
            </a:r>
          </a:p>
          <a:p>
            <a:pPr marL="285750" indent="-285750">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X_train contains records and features and X_test contains records and features.</a:t>
            </a:r>
          </a:p>
          <a:p>
            <a:pPr marL="285750" indent="-285750">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y_train contains records and featured and y_test contains records and features.</a:t>
            </a:r>
          </a:p>
        </p:txBody>
      </p:sp>
    </p:spTree>
    <p:extLst>
      <p:ext uri="{BB962C8B-B14F-4D97-AF65-F5344CB8AC3E}">
        <p14:creationId xmlns:p14="http://schemas.microsoft.com/office/powerpoint/2010/main" val="486846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3" name="TextBox 2">
            <a:extLst>
              <a:ext uri="{FF2B5EF4-FFF2-40B4-BE49-F238E27FC236}">
                <a16:creationId xmlns:a16="http://schemas.microsoft.com/office/drawing/2014/main" id="{3BDD4D1B-612D-D086-0B99-FF80D910E74C}"/>
              </a:ext>
            </a:extLst>
          </p:cNvPr>
          <p:cNvSpPr txBox="1"/>
          <p:nvPr/>
        </p:nvSpPr>
        <p:spPr>
          <a:xfrm>
            <a:off x="691764" y="725090"/>
            <a:ext cx="7164125" cy="3416320"/>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We selected the following seven models to predict the target variable. The reason for choosing these models was because they are proven to be the best predictive models for a regression problem and testing these models helped us infer which would best suit our dataset.</a:t>
            </a:r>
          </a:p>
          <a:p>
            <a:endParaRPr lang="en-US" sz="1800" dirty="0">
              <a:latin typeface="Times New Roman" panose="02020603050405020304" pitchFamily="18" charset="0"/>
              <a:cs typeface="Times New Roman" panose="02020603050405020304" pitchFamily="18" charset="0"/>
            </a:endParaRPr>
          </a:p>
          <a:p>
            <a:pPr marL="342900" indent="-342900">
              <a:buAutoNum type="arabicParenR"/>
            </a:pPr>
            <a:r>
              <a:rPr lang="en-US" sz="1800" dirty="0">
                <a:latin typeface="Times New Roman" panose="02020603050405020304" pitchFamily="18" charset="0"/>
                <a:cs typeface="Times New Roman" panose="02020603050405020304" pitchFamily="18" charset="0"/>
              </a:rPr>
              <a:t>Linear Regression</a:t>
            </a:r>
          </a:p>
          <a:p>
            <a:pPr marL="342900" indent="-342900">
              <a:buAutoNum type="arabicParenR"/>
            </a:pPr>
            <a:r>
              <a:rPr lang="en-US" sz="1800" dirty="0">
                <a:latin typeface="Times New Roman" panose="02020603050405020304" pitchFamily="18" charset="0"/>
                <a:cs typeface="Times New Roman" panose="02020603050405020304" pitchFamily="18" charset="0"/>
              </a:rPr>
              <a:t>Ridge</a:t>
            </a:r>
          </a:p>
          <a:p>
            <a:pPr marL="342900" indent="-342900">
              <a:buAutoNum type="arabicParenR"/>
            </a:pPr>
            <a:r>
              <a:rPr lang="en-US" sz="1800" dirty="0">
                <a:latin typeface="Times New Roman" panose="02020603050405020304" pitchFamily="18" charset="0"/>
                <a:cs typeface="Times New Roman" panose="02020603050405020304" pitchFamily="18" charset="0"/>
              </a:rPr>
              <a:t>Lasso</a:t>
            </a:r>
          </a:p>
          <a:p>
            <a:pPr marL="342900" indent="-342900">
              <a:buAutoNum type="arabicParenR"/>
            </a:pPr>
            <a:r>
              <a:rPr lang="en-US" sz="1800" dirty="0">
                <a:latin typeface="Times New Roman" panose="02020603050405020304" pitchFamily="18" charset="0"/>
                <a:cs typeface="Times New Roman" panose="02020603050405020304" pitchFamily="18" charset="0"/>
              </a:rPr>
              <a:t>Support Vector Regressor</a:t>
            </a:r>
          </a:p>
          <a:p>
            <a:pPr marL="342900" indent="-342900">
              <a:buAutoNum type="arabicParenR"/>
            </a:pPr>
            <a:r>
              <a:rPr lang="en-US" sz="1800" dirty="0">
                <a:latin typeface="Times New Roman" panose="02020603050405020304" pitchFamily="18" charset="0"/>
                <a:cs typeface="Times New Roman" panose="02020603050405020304" pitchFamily="18" charset="0"/>
              </a:rPr>
              <a:t>Random Forest Regressor</a:t>
            </a:r>
          </a:p>
          <a:p>
            <a:pPr marL="342900" indent="-342900">
              <a:buAutoNum type="arabicParenR"/>
            </a:pPr>
            <a:r>
              <a:rPr lang="en-US" sz="1800" dirty="0">
                <a:latin typeface="Times New Roman" panose="02020603050405020304" pitchFamily="18" charset="0"/>
                <a:cs typeface="Times New Roman" panose="02020603050405020304" pitchFamily="18" charset="0"/>
              </a:rPr>
              <a:t>Decision Tree Regressor</a:t>
            </a:r>
          </a:p>
          <a:p>
            <a:pPr marL="342900" indent="-342900">
              <a:buAutoNum type="arabicParenR"/>
            </a:pPr>
            <a:r>
              <a:rPr lang="en-US" sz="1800" dirty="0">
                <a:latin typeface="Times New Roman" panose="02020603050405020304" pitchFamily="18" charset="0"/>
                <a:cs typeface="Times New Roman" panose="02020603050405020304" pitchFamily="18" charset="0"/>
              </a:rPr>
              <a:t>XGBRegressor</a:t>
            </a:r>
          </a:p>
        </p:txBody>
      </p:sp>
    </p:spTree>
    <p:extLst>
      <p:ext uri="{BB962C8B-B14F-4D97-AF65-F5344CB8AC3E}">
        <p14:creationId xmlns:p14="http://schemas.microsoft.com/office/powerpoint/2010/main" val="3156713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pic>
        <p:nvPicPr>
          <p:cNvPr id="7170" name="Picture 2" descr="image">
            <a:extLst>
              <a:ext uri="{FF2B5EF4-FFF2-40B4-BE49-F238E27FC236}">
                <a16:creationId xmlns:a16="http://schemas.microsoft.com/office/drawing/2014/main" id="{B955C85B-B219-BA1B-4095-4CFB4F9BFC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764" y="612250"/>
            <a:ext cx="5033175" cy="260802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D7C12BC-E3BF-086A-C69A-8DA832B72628}"/>
              </a:ext>
            </a:extLst>
          </p:cNvPr>
          <p:cNvSpPr txBox="1"/>
          <p:nvPr/>
        </p:nvSpPr>
        <p:spPr>
          <a:xfrm>
            <a:off x="691764" y="3466769"/>
            <a:ext cx="7370859" cy="923330"/>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Through this process, we were able to evaluate the existence of nonlinearity in the dataset and thus Linear Regressor, Lasso, SVR and Ridge did not perform well in comparison to the other three models.</a:t>
            </a:r>
          </a:p>
        </p:txBody>
      </p:sp>
      <p:sp>
        <p:nvSpPr>
          <p:cNvPr id="6" name="TextBox 5">
            <a:extLst>
              <a:ext uri="{FF2B5EF4-FFF2-40B4-BE49-F238E27FC236}">
                <a16:creationId xmlns:a16="http://schemas.microsoft.com/office/drawing/2014/main" id="{34CA24F3-6991-98D0-FBE4-161157644A00}"/>
              </a:ext>
            </a:extLst>
          </p:cNvPr>
          <p:cNvSpPr txBox="1"/>
          <p:nvPr/>
        </p:nvSpPr>
        <p:spPr>
          <a:xfrm>
            <a:off x="1049572" y="3081777"/>
            <a:ext cx="4317558"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Fig.8 Model Evaluation scores</a:t>
            </a:r>
          </a:p>
        </p:txBody>
      </p:sp>
    </p:spTree>
    <p:extLst>
      <p:ext uri="{BB962C8B-B14F-4D97-AF65-F5344CB8AC3E}">
        <p14:creationId xmlns:p14="http://schemas.microsoft.com/office/powerpoint/2010/main" val="3146374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 name="TextBox 3">
            <a:extLst>
              <a:ext uri="{FF2B5EF4-FFF2-40B4-BE49-F238E27FC236}">
                <a16:creationId xmlns:a16="http://schemas.microsoft.com/office/drawing/2014/main" id="{3D4D791E-B542-D732-A73A-0785439CEC70}"/>
              </a:ext>
            </a:extLst>
          </p:cNvPr>
          <p:cNvSpPr txBox="1"/>
          <p:nvPr/>
        </p:nvSpPr>
        <p:spPr>
          <a:xfrm>
            <a:off x="691763" y="383434"/>
            <a:ext cx="5192201" cy="307777"/>
          </a:xfrm>
          <a:prstGeom prst="rect">
            <a:avLst/>
          </a:prstGeom>
          <a:noFill/>
        </p:spPr>
        <p:txBody>
          <a:bodyPr wrap="square" rtlCol="0">
            <a:spAutoFit/>
          </a:bodyPr>
          <a:lstStyle/>
          <a:p>
            <a:r>
              <a:rPr lang="en-US" dirty="0">
                <a:latin typeface="Montserrat ExtraBold" panose="00000900000000000000" pitchFamily="2" charset="0"/>
                <a:cs typeface="Times New Roman" panose="02020603050405020304" pitchFamily="18" charset="0"/>
              </a:rPr>
              <a:t>R squared comparison graph, Train and test Scores:</a:t>
            </a:r>
          </a:p>
        </p:txBody>
      </p:sp>
      <p:pic>
        <p:nvPicPr>
          <p:cNvPr id="3" name="Picture 2" descr="Chart, waterfall chart&#10;&#10;Description automatically generated">
            <a:extLst>
              <a:ext uri="{FF2B5EF4-FFF2-40B4-BE49-F238E27FC236}">
                <a16:creationId xmlns:a16="http://schemas.microsoft.com/office/drawing/2014/main" id="{22E129D7-BB74-ADB1-1C65-1EA4A43A704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1764" y="732265"/>
            <a:ext cx="6758608" cy="1058809"/>
          </a:xfrm>
          <a:prstGeom prst="rect">
            <a:avLst/>
          </a:prstGeom>
          <a:noFill/>
          <a:ln>
            <a:noFill/>
          </a:ln>
        </p:spPr>
      </p:pic>
      <p:sp>
        <p:nvSpPr>
          <p:cNvPr id="6" name="TextBox 5">
            <a:extLst>
              <a:ext uri="{FF2B5EF4-FFF2-40B4-BE49-F238E27FC236}">
                <a16:creationId xmlns:a16="http://schemas.microsoft.com/office/drawing/2014/main" id="{269766F9-437E-A3A0-033C-A398E292B65B}"/>
              </a:ext>
            </a:extLst>
          </p:cNvPr>
          <p:cNvSpPr txBox="1"/>
          <p:nvPr/>
        </p:nvSpPr>
        <p:spPr>
          <a:xfrm>
            <a:off x="685799" y="4411234"/>
            <a:ext cx="6687047" cy="553998"/>
          </a:xfrm>
          <a:prstGeom prst="rect">
            <a:avLst/>
          </a:prstGeom>
          <a:noFill/>
        </p:spPr>
        <p:txBody>
          <a:bodyPr wrap="square" rtlCol="0">
            <a:spAutoFit/>
          </a:bodyPr>
          <a:lstStyle/>
          <a:p>
            <a:r>
              <a:rPr lang="en-US" sz="1500" dirty="0">
                <a:latin typeface="Times New Roman" panose="02020603050405020304" pitchFamily="18" charset="0"/>
                <a:cs typeface="Times New Roman" panose="02020603050405020304" pitchFamily="18" charset="0"/>
              </a:rPr>
              <a:t>Through all the above measures, Random Forest Regressor and XGBRegressor outperform the other models.</a:t>
            </a:r>
          </a:p>
        </p:txBody>
      </p:sp>
      <p:sp>
        <p:nvSpPr>
          <p:cNvPr id="7" name="TextBox 6">
            <a:extLst>
              <a:ext uri="{FF2B5EF4-FFF2-40B4-BE49-F238E27FC236}">
                <a16:creationId xmlns:a16="http://schemas.microsoft.com/office/drawing/2014/main" id="{FAFB27DE-3B3A-47B1-9BEF-E8EB4621473A}"/>
              </a:ext>
            </a:extLst>
          </p:cNvPr>
          <p:cNvSpPr txBox="1"/>
          <p:nvPr/>
        </p:nvSpPr>
        <p:spPr>
          <a:xfrm>
            <a:off x="1909306" y="1733430"/>
            <a:ext cx="4317558"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Fig.9 R2 scores of the models</a:t>
            </a:r>
          </a:p>
        </p:txBody>
      </p:sp>
      <p:pic>
        <p:nvPicPr>
          <p:cNvPr id="8" name="Picture 7" descr="Chart, bar chart, waterfall chart&#10;&#10;Description automatically generated">
            <a:extLst>
              <a:ext uri="{FF2B5EF4-FFF2-40B4-BE49-F238E27FC236}">
                <a16:creationId xmlns:a16="http://schemas.microsoft.com/office/drawing/2014/main" id="{85D793AC-07EC-B917-3061-E07596738B7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1762" y="1986686"/>
            <a:ext cx="6758609" cy="1097832"/>
          </a:xfrm>
          <a:prstGeom prst="rect">
            <a:avLst/>
          </a:prstGeom>
          <a:noFill/>
          <a:ln>
            <a:noFill/>
          </a:ln>
        </p:spPr>
      </p:pic>
      <p:pic>
        <p:nvPicPr>
          <p:cNvPr id="9" name="Picture 8" descr="Chart, waterfall chart&#10;&#10;Description automatically generated">
            <a:extLst>
              <a:ext uri="{FF2B5EF4-FFF2-40B4-BE49-F238E27FC236}">
                <a16:creationId xmlns:a16="http://schemas.microsoft.com/office/drawing/2014/main" id="{CB216B8F-94E5-69F3-936C-2AA1035BAA4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799" y="3292155"/>
            <a:ext cx="6764572" cy="1074089"/>
          </a:xfrm>
          <a:prstGeom prst="rect">
            <a:avLst/>
          </a:prstGeom>
          <a:noFill/>
          <a:ln>
            <a:noFill/>
          </a:ln>
        </p:spPr>
      </p:pic>
      <p:sp>
        <p:nvSpPr>
          <p:cNvPr id="10" name="TextBox 9">
            <a:extLst>
              <a:ext uri="{FF2B5EF4-FFF2-40B4-BE49-F238E27FC236}">
                <a16:creationId xmlns:a16="http://schemas.microsoft.com/office/drawing/2014/main" id="{5DBDDE94-5C6F-B261-DB3E-F49A6373FB51}"/>
              </a:ext>
            </a:extLst>
          </p:cNvPr>
          <p:cNvSpPr txBox="1"/>
          <p:nvPr/>
        </p:nvSpPr>
        <p:spPr>
          <a:xfrm>
            <a:off x="1909306" y="3049837"/>
            <a:ext cx="4317558"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Fig.10 Train scores of the models</a:t>
            </a:r>
          </a:p>
        </p:txBody>
      </p:sp>
      <p:sp>
        <p:nvSpPr>
          <p:cNvPr id="11" name="TextBox 10">
            <a:extLst>
              <a:ext uri="{FF2B5EF4-FFF2-40B4-BE49-F238E27FC236}">
                <a16:creationId xmlns:a16="http://schemas.microsoft.com/office/drawing/2014/main" id="{DE396E94-4B12-D88C-BC53-F52CC28B0E55}"/>
              </a:ext>
            </a:extLst>
          </p:cNvPr>
          <p:cNvSpPr txBox="1"/>
          <p:nvPr/>
        </p:nvSpPr>
        <p:spPr>
          <a:xfrm>
            <a:off x="1909306" y="4272735"/>
            <a:ext cx="4317558"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Fig.11 Train scores of the models</a:t>
            </a:r>
          </a:p>
        </p:txBody>
      </p:sp>
    </p:spTree>
    <p:extLst>
      <p:ext uri="{BB962C8B-B14F-4D97-AF65-F5344CB8AC3E}">
        <p14:creationId xmlns:p14="http://schemas.microsoft.com/office/powerpoint/2010/main" val="447271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2" name="TextBox 1">
            <a:extLst>
              <a:ext uri="{FF2B5EF4-FFF2-40B4-BE49-F238E27FC236}">
                <a16:creationId xmlns:a16="http://schemas.microsoft.com/office/drawing/2014/main" id="{E5AFD115-1E48-F178-BAB1-1A5E90998FC1}"/>
              </a:ext>
            </a:extLst>
          </p:cNvPr>
          <p:cNvSpPr txBox="1"/>
          <p:nvPr/>
        </p:nvSpPr>
        <p:spPr>
          <a:xfrm>
            <a:off x="445273" y="313155"/>
            <a:ext cx="3570208" cy="400110"/>
          </a:xfrm>
          <a:prstGeom prst="rect">
            <a:avLst/>
          </a:prstGeom>
          <a:noFill/>
        </p:spPr>
        <p:txBody>
          <a:bodyPr wrap="none" rtlCol="0">
            <a:spAutoFit/>
          </a:bodyPr>
          <a:lstStyle/>
          <a:p>
            <a:r>
              <a:rPr lang="en-US" sz="2000" b="1" dirty="0">
                <a:latin typeface="Montserrat ExtraBold" panose="00000900000000000000" pitchFamily="2" charset="0"/>
                <a:cs typeface="Times New Roman" panose="02020603050405020304" pitchFamily="18" charset="0"/>
              </a:rPr>
              <a:t>Performance Evaluation:</a:t>
            </a:r>
          </a:p>
        </p:txBody>
      </p:sp>
      <p:pic>
        <p:nvPicPr>
          <p:cNvPr id="6" name="Picture 5" descr="Chart, bar chart&#10;&#10;Description automatically generated">
            <a:extLst>
              <a:ext uri="{FF2B5EF4-FFF2-40B4-BE49-F238E27FC236}">
                <a16:creationId xmlns:a16="http://schemas.microsoft.com/office/drawing/2014/main" id="{54468D34-5846-67F6-E00F-55192E5FACB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591" y="709736"/>
            <a:ext cx="7410616" cy="1111114"/>
          </a:xfrm>
          <a:prstGeom prst="rect">
            <a:avLst/>
          </a:prstGeom>
          <a:noFill/>
          <a:ln>
            <a:noFill/>
          </a:ln>
        </p:spPr>
      </p:pic>
      <p:sp>
        <p:nvSpPr>
          <p:cNvPr id="9" name="TextBox 8">
            <a:extLst>
              <a:ext uri="{FF2B5EF4-FFF2-40B4-BE49-F238E27FC236}">
                <a16:creationId xmlns:a16="http://schemas.microsoft.com/office/drawing/2014/main" id="{79EE9EE8-84F6-07D5-4086-8C235CDB1EF9}"/>
              </a:ext>
            </a:extLst>
          </p:cNvPr>
          <p:cNvSpPr txBox="1"/>
          <p:nvPr/>
        </p:nvSpPr>
        <p:spPr>
          <a:xfrm>
            <a:off x="2103120" y="1740377"/>
            <a:ext cx="4317558"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Fig.12 RMSE scores</a:t>
            </a:r>
          </a:p>
        </p:txBody>
      </p:sp>
      <p:pic>
        <p:nvPicPr>
          <p:cNvPr id="10" name="Picture 9" descr="Chart, bar chart&#10;&#10;Description automatically generated">
            <a:extLst>
              <a:ext uri="{FF2B5EF4-FFF2-40B4-BE49-F238E27FC236}">
                <a16:creationId xmlns:a16="http://schemas.microsoft.com/office/drawing/2014/main" id="{170C4A9E-8340-AD18-19DB-F126529C2A1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591" y="1995785"/>
            <a:ext cx="7410616" cy="1252536"/>
          </a:xfrm>
          <a:prstGeom prst="rect">
            <a:avLst/>
          </a:prstGeom>
          <a:noFill/>
          <a:ln>
            <a:noFill/>
          </a:ln>
        </p:spPr>
      </p:pic>
      <p:sp>
        <p:nvSpPr>
          <p:cNvPr id="11" name="TextBox 10">
            <a:extLst>
              <a:ext uri="{FF2B5EF4-FFF2-40B4-BE49-F238E27FC236}">
                <a16:creationId xmlns:a16="http://schemas.microsoft.com/office/drawing/2014/main" id="{F2A602A5-3B30-58D6-1407-D68B376979AC}"/>
              </a:ext>
            </a:extLst>
          </p:cNvPr>
          <p:cNvSpPr txBox="1"/>
          <p:nvPr/>
        </p:nvSpPr>
        <p:spPr>
          <a:xfrm>
            <a:off x="2103120" y="3236892"/>
            <a:ext cx="4317558"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Fig.13 MAE Scores</a:t>
            </a:r>
          </a:p>
        </p:txBody>
      </p:sp>
      <p:sp>
        <p:nvSpPr>
          <p:cNvPr id="13" name="TextBox 12">
            <a:extLst>
              <a:ext uri="{FF2B5EF4-FFF2-40B4-BE49-F238E27FC236}">
                <a16:creationId xmlns:a16="http://schemas.microsoft.com/office/drawing/2014/main" id="{B4B8042E-EB16-93A7-F8EA-79BC97136557}"/>
              </a:ext>
            </a:extLst>
          </p:cNvPr>
          <p:cNvSpPr txBox="1"/>
          <p:nvPr/>
        </p:nvSpPr>
        <p:spPr>
          <a:xfrm>
            <a:off x="699715" y="3526730"/>
            <a:ext cx="7410616" cy="1015663"/>
          </a:xfrm>
          <a:prstGeom prst="rect">
            <a:avLst/>
          </a:prstGeom>
          <a:noFill/>
        </p:spPr>
        <p:txBody>
          <a:bodyPr wrap="square">
            <a:spAutoFit/>
          </a:bodyPr>
          <a:lstStyle/>
          <a:p>
            <a:pPr algn="just"/>
            <a:r>
              <a:rPr lang="en-US" sz="1500" dirty="0">
                <a:latin typeface="Times New Roman" panose="02020603050405020304" pitchFamily="18" charset="0"/>
                <a:ea typeface="Calibri" panose="020F0502020204030204" pitchFamily="34" charset="0"/>
                <a:cs typeface="Times New Roman" panose="02020603050405020304" pitchFamily="18" charset="0"/>
              </a:rPr>
              <a:t>The RMSE score measures the square root of the average squared difference between the predicted and actual values. T</a:t>
            </a:r>
            <a:r>
              <a:rPr lang="en-US" sz="1500" dirty="0">
                <a:effectLst/>
                <a:latin typeface="Times New Roman" panose="02020603050405020304" pitchFamily="18" charset="0"/>
                <a:ea typeface="Calibri" panose="020F0502020204030204" pitchFamily="34" charset="0"/>
                <a:cs typeface="Times New Roman" panose="02020603050405020304" pitchFamily="18" charset="0"/>
              </a:rPr>
              <a:t>he lower normalized RMSE values show a better fit. Like the train and test score, it is also evident here that Random Forest Regressor and XGBRegressor are the better performers as both the models have lower RMSE, MAE and MSE values.</a:t>
            </a:r>
            <a:endParaRPr 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7040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pic>
        <p:nvPicPr>
          <p:cNvPr id="12" name="Picture 11" descr="Chart, bar chart&#10;&#10;Description automatically generated">
            <a:extLst>
              <a:ext uri="{FF2B5EF4-FFF2-40B4-BE49-F238E27FC236}">
                <a16:creationId xmlns:a16="http://schemas.microsoft.com/office/drawing/2014/main" id="{DC435A96-5281-D48F-F07B-D0566809EC6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591" y="460590"/>
            <a:ext cx="7410616" cy="1252537"/>
          </a:xfrm>
          <a:prstGeom prst="rect">
            <a:avLst/>
          </a:prstGeom>
          <a:noFill/>
          <a:ln>
            <a:noFill/>
          </a:ln>
        </p:spPr>
      </p:pic>
      <p:sp>
        <p:nvSpPr>
          <p:cNvPr id="3" name="TextBox 2">
            <a:extLst>
              <a:ext uri="{FF2B5EF4-FFF2-40B4-BE49-F238E27FC236}">
                <a16:creationId xmlns:a16="http://schemas.microsoft.com/office/drawing/2014/main" id="{0C1286A3-87D4-BB5C-D7CC-1705CFBBE076}"/>
              </a:ext>
            </a:extLst>
          </p:cNvPr>
          <p:cNvSpPr txBox="1"/>
          <p:nvPr/>
        </p:nvSpPr>
        <p:spPr>
          <a:xfrm>
            <a:off x="2103120" y="1713127"/>
            <a:ext cx="4317558"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Fig.14 MSE scores of the models</a:t>
            </a:r>
          </a:p>
        </p:txBody>
      </p:sp>
      <p:sp>
        <p:nvSpPr>
          <p:cNvPr id="5" name="TextBox 4">
            <a:extLst>
              <a:ext uri="{FF2B5EF4-FFF2-40B4-BE49-F238E27FC236}">
                <a16:creationId xmlns:a16="http://schemas.microsoft.com/office/drawing/2014/main" id="{41E85938-A160-2817-9002-F20ED610945B}"/>
              </a:ext>
            </a:extLst>
          </p:cNvPr>
          <p:cNvSpPr txBox="1"/>
          <p:nvPr/>
        </p:nvSpPr>
        <p:spPr>
          <a:xfrm>
            <a:off x="707666" y="2663687"/>
            <a:ext cx="7259541" cy="1708160"/>
          </a:xfrm>
          <a:prstGeom prst="rect">
            <a:avLst/>
          </a:prstGeom>
          <a:noFill/>
        </p:spPr>
        <p:txBody>
          <a:bodyPr wrap="square" rtlCol="0">
            <a:spAutoFit/>
          </a:bodyPr>
          <a:lstStyle/>
          <a:p>
            <a:pPr marL="285750" indent="-285750">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Through all the above performance metrics on our selected models, we could see that the R squared, Normalized RMSE , MAE and MSE values for Random Forest Regressor were about 51, 0.14, 48.7 and 4886 respectively and those for XGBRegressor were 50, 0.14, 48.7 and 4949 respectively.</a:t>
            </a:r>
          </a:p>
          <a:p>
            <a:endParaRPr lang="en-US" sz="15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Both the models had highly similar performance on the data, but we chose Random Forest Regressor as the best model for our data due to its reduced complexity.</a:t>
            </a:r>
          </a:p>
        </p:txBody>
      </p:sp>
    </p:spTree>
    <p:extLst>
      <p:ext uri="{BB962C8B-B14F-4D97-AF65-F5344CB8AC3E}">
        <p14:creationId xmlns:p14="http://schemas.microsoft.com/office/powerpoint/2010/main" val="1610481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2" name="TextBox 1">
            <a:extLst>
              <a:ext uri="{FF2B5EF4-FFF2-40B4-BE49-F238E27FC236}">
                <a16:creationId xmlns:a16="http://schemas.microsoft.com/office/drawing/2014/main" id="{E5AFD115-1E48-F178-BAB1-1A5E90998FC1}"/>
              </a:ext>
            </a:extLst>
          </p:cNvPr>
          <p:cNvSpPr txBox="1"/>
          <p:nvPr/>
        </p:nvSpPr>
        <p:spPr>
          <a:xfrm>
            <a:off x="556591" y="516834"/>
            <a:ext cx="1755609" cy="646331"/>
          </a:xfrm>
          <a:prstGeom prst="rect">
            <a:avLst/>
          </a:prstGeom>
          <a:noFill/>
        </p:spPr>
        <p:txBody>
          <a:bodyPr wrap="none" rtlCol="0">
            <a:spAutoFit/>
          </a:bodyPr>
          <a:lstStyle/>
          <a:p>
            <a:r>
              <a:rPr lang="en-US" sz="1800" b="1" dirty="0">
                <a:latin typeface="Times New Roman" panose="02020603050405020304" pitchFamily="18" charset="0"/>
                <a:cs typeface="Times New Roman" panose="02020603050405020304" pitchFamily="18" charset="0"/>
              </a:rPr>
              <a:t>Residual Error:</a:t>
            </a:r>
          </a:p>
          <a:p>
            <a:endParaRPr lang="en-US" sz="18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816BD4B-3B66-AA2A-8F6E-8AC3E5531B6A}"/>
              </a:ext>
            </a:extLst>
          </p:cNvPr>
          <p:cNvSpPr txBox="1"/>
          <p:nvPr/>
        </p:nvSpPr>
        <p:spPr>
          <a:xfrm>
            <a:off x="556590" y="3888002"/>
            <a:ext cx="7426519" cy="784830"/>
          </a:xfrm>
          <a:prstGeom prst="rect">
            <a:avLst/>
          </a:prstGeom>
          <a:noFill/>
        </p:spPr>
        <p:txBody>
          <a:bodyPr wrap="square" rtlCol="0">
            <a:spAutoFit/>
          </a:bodyPr>
          <a:lstStyle/>
          <a:p>
            <a:pPr algn="just"/>
            <a:r>
              <a:rPr lang="en-US" sz="1500" dirty="0">
                <a:latin typeface="Times New Roman" panose="02020603050405020304" pitchFamily="18" charset="0"/>
                <a:cs typeface="Times New Roman" panose="02020603050405020304" pitchFamily="18" charset="0"/>
              </a:rPr>
              <a:t>The distribution graph of the error i.e., the difference between actual and predicted values.</a:t>
            </a:r>
          </a:p>
          <a:p>
            <a:pPr algn="just"/>
            <a:r>
              <a:rPr lang="en-US" sz="1500" dirty="0">
                <a:latin typeface="Times New Roman" panose="02020603050405020304" pitchFamily="18" charset="0"/>
                <a:cs typeface="Times New Roman" panose="02020603050405020304" pitchFamily="18" charset="0"/>
              </a:rPr>
              <a:t>Through this, we could identify areas where the model's predictions deviate from the actual values.</a:t>
            </a:r>
          </a:p>
        </p:txBody>
      </p:sp>
      <p:pic>
        <p:nvPicPr>
          <p:cNvPr id="5" name="Picture 4" descr="Chart, histogram&#10;&#10;Description automatically generated">
            <a:extLst>
              <a:ext uri="{FF2B5EF4-FFF2-40B4-BE49-F238E27FC236}">
                <a16:creationId xmlns:a16="http://schemas.microsoft.com/office/drawing/2014/main" id="{605F9A94-0829-5A7A-0B8F-0781BEB22D5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590" y="1017767"/>
            <a:ext cx="7426519" cy="2711395"/>
          </a:xfrm>
          <a:prstGeom prst="rect">
            <a:avLst/>
          </a:prstGeom>
          <a:noFill/>
          <a:ln>
            <a:noFill/>
          </a:ln>
        </p:spPr>
      </p:pic>
      <p:sp>
        <p:nvSpPr>
          <p:cNvPr id="6" name="TextBox 5">
            <a:extLst>
              <a:ext uri="{FF2B5EF4-FFF2-40B4-BE49-F238E27FC236}">
                <a16:creationId xmlns:a16="http://schemas.microsoft.com/office/drawing/2014/main" id="{446F1A18-949C-7138-6BA1-670F35B7686A}"/>
              </a:ext>
            </a:extLst>
          </p:cNvPr>
          <p:cNvSpPr txBox="1"/>
          <p:nvPr/>
        </p:nvSpPr>
        <p:spPr>
          <a:xfrm>
            <a:off x="2111070" y="3611003"/>
            <a:ext cx="4317558"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Fig.15 Error Distribution</a:t>
            </a:r>
          </a:p>
        </p:txBody>
      </p:sp>
    </p:spTree>
    <p:extLst>
      <p:ext uri="{BB962C8B-B14F-4D97-AF65-F5344CB8AC3E}">
        <p14:creationId xmlns:p14="http://schemas.microsoft.com/office/powerpoint/2010/main" val="2744953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2" name="TextBox 1">
            <a:extLst>
              <a:ext uri="{FF2B5EF4-FFF2-40B4-BE49-F238E27FC236}">
                <a16:creationId xmlns:a16="http://schemas.microsoft.com/office/drawing/2014/main" id="{E5AFD115-1E48-F178-BAB1-1A5E90998FC1}"/>
              </a:ext>
            </a:extLst>
          </p:cNvPr>
          <p:cNvSpPr txBox="1"/>
          <p:nvPr/>
        </p:nvSpPr>
        <p:spPr>
          <a:xfrm>
            <a:off x="556590" y="424501"/>
            <a:ext cx="3552576" cy="400110"/>
          </a:xfrm>
          <a:prstGeom prst="rect">
            <a:avLst/>
          </a:prstGeom>
          <a:noFill/>
        </p:spPr>
        <p:txBody>
          <a:bodyPr wrap="none" rtlCol="0">
            <a:spAutoFit/>
          </a:bodyPr>
          <a:lstStyle/>
          <a:p>
            <a:r>
              <a:rPr lang="en-US" sz="2000" b="1" dirty="0">
                <a:latin typeface="Montserrat ExtraBold" panose="00000900000000000000" pitchFamily="2" charset="0"/>
                <a:cs typeface="Times New Roman" panose="02020603050405020304" pitchFamily="18" charset="0"/>
              </a:rPr>
              <a:t>Hyperparameter Tuning:</a:t>
            </a:r>
          </a:p>
        </p:txBody>
      </p:sp>
      <p:sp>
        <p:nvSpPr>
          <p:cNvPr id="4" name="TextBox 3">
            <a:extLst>
              <a:ext uri="{FF2B5EF4-FFF2-40B4-BE49-F238E27FC236}">
                <a16:creationId xmlns:a16="http://schemas.microsoft.com/office/drawing/2014/main" id="{E816BD4B-3B66-AA2A-8F6E-8AC3E5531B6A}"/>
              </a:ext>
            </a:extLst>
          </p:cNvPr>
          <p:cNvSpPr txBox="1"/>
          <p:nvPr/>
        </p:nvSpPr>
        <p:spPr>
          <a:xfrm>
            <a:off x="556590" y="882408"/>
            <a:ext cx="7426519" cy="923330"/>
          </a:xfrm>
          <a:prstGeom prst="rect">
            <a:avLst/>
          </a:prstGeom>
          <a:noFill/>
        </p:spPr>
        <p:txBody>
          <a:bodyPr wrap="square" rtlCol="0">
            <a:spAutoFit/>
          </a:bodyPr>
          <a:lstStyle/>
          <a:p>
            <a:pPr algn="just"/>
            <a:r>
              <a:rPr lang="en-US" sz="1800" dirty="0">
                <a:latin typeface="Times New Roman" panose="02020603050405020304" pitchFamily="18" charset="0"/>
                <a:cs typeface="Times New Roman" panose="02020603050405020304" pitchFamily="18" charset="0"/>
              </a:rPr>
              <a:t>We proceeded to perform hyperparameter tuning to the winning model i.e., Random Forest Regressor to try and improve the model performance further and obtained the following results:</a:t>
            </a:r>
          </a:p>
        </p:txBody>
      </p:sp>
      <p:graphicFrame>
        <p:nvGraphicFramePr>
          <p:cNvPr id="3" name="Table 5">
            <a:extLst>
              <a:ext uri="{FF2B5EF4-FFF2-40B4-BE49-F238E27FC236}">
                <a16:creationId xmlns:a16="http://schemas.microsoft.com/office/drawing/2014/main" id="{2B7EC4E6-3106-177B-C48A-A47239AE6DE9}"/>
              </a:ext>
            </a:extLst>
          </p:cNvPr>
          <p:cNvGraphicFramePr>
            <a:graphicFrameLocks noGrp="1"/>
          </p:cNvGraphicFramePr>
          <p:nvPr>
            <p:extLst>
              <p:ext uri="{D42A27DB-BD31-4B8C-83A1-F6EECF244321}">
                <p14:modId xmlns:p14="http://schemas.microsoft.com/office/powerpoint/2010/main" val="3220933250"/>
              </p:ext>
            </p:extLst>
          </p:nvPr>
        </p:nvGraphicFramePr>
        <p:xfrm>
          <a:off x="1061166" y="1994839"/>
          <a:ext cx="6096000" cy="1483360"/>
        </p:xfrm>
        <a:graphic>
          <a:graphicData uri="http://schemas.openxmlformats.org/drawingml/2006/table">
            <a:tbl>
              <a:tblPr firstRow="1" bandRow="1">
                <a:tableStyleId>{D4553B10-892A-458A-867E-5D71B75D3023}</a:tableStyleId>
              </a:tblPr>
              <a:tblGrid>
                <a:gridCol w="3048000">
                  <a:extLst>
                    <a:ext uri="{9D8B030D-6E8A-4147-A177-3AD203B41FA5}">
                      <a16:colId xmlns:a16="http://schemas.microsoft.com/office/drawing/2014/main" val="2400816425"/>
                    </a:ext>
                  </a:extLst>
                </a:gridCol>
                <a:gridCol w="3048000">
                  <a:extLst>
                    <a:ext uri="{9D8B030D-6E8A-4147-A177-3AD203B41FA5}">
                      <a16:colId xmlns:a16="http://schemas.microsoft.com/office/drawing/2014/main" val="508752070"/>
                    </a:ext>
                  </a:extLst>
                </a:gridCol>
              </a:tblGrid>
              <a:tr h="370840">
                <a:tc>
                  <a:txBody>
                    <a:bodyPr/>
                    <a:lstStyle/>
                    <a:p>
                      <a:r>
                        <a:rPr lang="en-US" sz="1500" dirty="0">
                          <a:latin typeface="Times New Roman" panose="02020603050405020304" pitchFamily="18" charset="0"/>
                          <a:cs typeface="Times New Roman" panose="02020603050405020304" pitchFamily="18" charset="0"/>
                        </a:rPr>
                        <a:t>R squared</a:t>
                      </a:r>
                    </a:p>
                  </a:txBody>
                  <a:tcPr/>
                </a:tc>
                <a:tc>
                  <a:txBody>
                    <a:bodyPr/>
                    <a:lstStyle/>
                    <a:p>
                      <a:r>
                        <a:rPr lang="en-US" sz="1500" dirty="0">
                          <a:latin typeface="Times New Roman" panose="02020603050405020304" pitchFamily="18" charset="0"/>
                          <a:cs typeface="Times New Roman" panose="02020603050405020304" pitchFamily="18" charset="0"/>
                        </a:rPr>
                        <a:t>83 (approx.)</a:t>
                      </a:r>
                    </a:p>
                  </a:txBody>
                  <a:tcPr/>
                </a:tc>
                <a:extLst>
                  <a:ext uri="{0D108BD9-81ED-4DB2-BD59-A6C34878D82A}">
                    <a16:rowId xmlns:a16="http://schemas.microsoft.com/office/drawing/2014/main" val="2155777822"/>
                  </a:ext>
                </a:extLst>
              </a:tr>
              <a:tr h="370840">
                <a:tc>
                  <a:txBody>
                    <a:bodyPr/>
                    <a:lstStyle/>
                    <a:p>
                      <a:r>
                        <a:rPr lang="en-US" sz="1500" dirty="0">
                          <a:latin typeface="Times New Roman" panose="02020603050405020304" pitchFamily="18" charset="0"/>
                          <a:cs typeface="Times New Roman" panose="02020603050405020304" pitchFamily="18" charset="0"/>
                        </a:rPr>
                        <a:t>Normalized RMSE</a:t>
                      </a:r>
                    </a:p>
                  </a:txBody>
                  <a:tcPr/>
                </a:tc>
                <a:tc>
                  <a:txBody>
                    <a:bodyPr/>
                    <a:lstStyle/>
                    <a:p>
                      <a:r>
                        <a:rPr lang="en-US" sz="1500" dirty="0">
                          <a:latin typeface="Times New Roman" panose="02020603050405020304" pitchFamily="18" charset="0"/>
                          <a:cs typeface="Times New Roman" panose="02020603050405020304" pitchFamily="18" charset="0"/>
                        </a:rPr>
                        <a:t>0.079</a:t>
                      </a:r>
                    </a:p>
                  </a:txBody>
                  <a:tcPr/>
                </a:tc>
                <a:extLst>
                  <a:ext uri="{0D108BD9-81ED-4DB2-BD59-A6C34878D82A}">
                    <a16:rowId xmlns:a16="http://schemas.microsoft.com/office/drawing/2014/main" val="2465595171"/>
                  </a:ext>
                </a:extLst>
              </a:tr>
              <a:tr h="370840">
                <a:tc>
                  <a:txBody>
                    <a:bodyPr/>
                    <a:lstStyle/>
                    <a:p>
                      <a:r>
                        <a:rPr lang="en-US" sz="1500" dirty="0">
                          <a:latin typeface="Times New Roman" panose="02020603050405020304" pitchFamily="18" charset="0"/>
                          <a:cs typeface="Times New Roman" panose="02020603050405020304" pitchFamily="18" charset="0"/>
                        </a:rPr>
                        <a:t>MAE</a:t>
                      </a:r>
                    </a:p>
                  </a:txBody>
                  <a:tcPr/>
                </a:tc>
                <a:tc>
                  <a:txBody>
                    <a:bodyPr/>
                    <a:lstStyle/>
                    <a:p>
                      <a:r>
                        <a:rPr lang="en-US" sz="1500" dirty="0">
                          <a:latin typeface="Times New Roman" panose="02020603050405020304" pitchFamily="18" charset="0"/>
                          <a:cs typeface="Times New Roman" panose="02020603050405020304" pitchFamily="18" charset="0"/>
                        </a:rPr>
                        <a:t>27.6 </a:t>
                      </a:r>
                    </a:p>
                  </a:txBody>
                  <a:tcPr/>
                </a:tc>
                <a:extLst>
                  <a:ext uri="{0D108BD9-81ED-4DB2-BD59-A6C34878D82A}">
                    <a16:rowId xmlns:a16="http://schemas.microsoft.com/office/drawing/2014/main" val="432859816"/>
                  </a:ext>
                </a:extLst>
              </a:tr>
              <a:tr h="370840">
                <a:tc>
                  <a:txBody>
                    <a:bodyPr/>
                    <a:lstStyle/>
                    <a:p>
                      <a:r>
                        <a:rPr lang="en-US" sz="1500" dirty="0">
                          <a:latin typeface="Times New Roman" panose="02020603050405020304" pitchFamily="18" charset="0"/>
                          <a:cs typeface="Times New Roman" panose="02020603050405020304" pitchFamily="18" charset="0"/>
                        </a:rPr>
                        <a:t>MSE</a:t>
                      </a:r>
                    </a:p>
                  </a:txBody>
                  <a:tcPr/>
                </a:tc>
                <a:tc>
                  <a:txBody>
                    <a:bodyPr/>
                    <a:lstStyle/>
                    <a:p>
                      <a:r>
                        <a:rPr lang="en-US" sz="1500" dirty="0">
                          <a:latin typeface="Times New Roman" panose="02020603050405020304" pitchFamily="18" charset="0"/>
                          <a:cs typeface="Times New Roman" panose="02020603050405020304" pitchFamily="18" charset="0"/>
                        </a:rPr>
                        <a:t>1543 (approx.)</a:t>
                      </a:r>
                    </a:p>
                  </a:txBody>
                  <a:tcPr/>
                </a:tc>
                <a:extLst>
                  <a:ext uri="{0D108BD9-81ED-4DB2-BD59-A6C34878D82A}">
                    <a16:rowId xmlns:a16="http://schemas.microsoft.com/office/drawing/2014/main" val="3216241797"/>
                  </a:ext>
                </a:extLst>
              </a:tr>
            </a:tbl>
          </a:graphicData>
        </a:graphic>
      </p:graphicFrame>
      <p:sp>
        <p:nvSpPr>
          <p:cNvPr id="6" name="TextBox 5">
            <a:extLst>
              <a:ext uri="{FF2B5EF4-FFF2-40B4-BE49-F238E27FC236}">
                <a16:creationId xmlns:a16="http://schemas.microsoft.com/office/drawing/2014/main" id="{94056FD2-A99A-F313-2611-A49A4716F3FB}"/>
              </a:ext>
            </a:extLst>
          </p:cNvPr>
          <p:cNvSpPr txBox="1"/>
          <p:nvPr/>
        </p:nvSpPr>
        <p:spPr>
          <a:xfrm>
            <a:off x="667910" y="3983603"/>
            <a:ext cx="7315199" cy="784830"/>
          </a:xfrm>
          <a:prstGeom prst="rect">
            <a:avLst/>
          </a:prstGeom>
          <a:solidFill>
            <a:srgbClr val="F0D931"/>
          </a:solidFill>
        </p:spPr>
        <p:txBody>
          <a:bodyPr wrap="square" rtlCol="0">
            <a:spAutoFit/>
          </a:bodyPr>
          <a:lstStyle/>
          <a:p>
            <a:r>
              <a:rPr lang="en-US" sz="1500" dirty="0">
                <a:latin typeface="Times New Roman" panose="02020603050405020304" pitchFamily="18" charset="0"/>
                <a:cs typeface="Times New Roman" panose="02020603050405020304" pitchFamily="18" charset="0"/>
              </a:rPr>
              <a:t>The hyperparameters used were '</a:t>
            </a:r>
            <a:r>
              <a:rPr lang="en-US" sz="1500" i="1" dirty="0">
                <a:latin typeface="Times New Roman" panose="02020603050405020304" pitchFamily="18" charset="0"/>
                <a:cs typeface="Times New Roman" panose="02020603050405020304" pitchFamily="18" charset="0"/>
              </a:rPr>
              <a:t>max_depth</a:t>
            </a:r>
            <a:r>
              <a:rPr lang="en-US" sz="1500" dirty="0">
                <a:latin typeface="Times New Roman" panose="02020603050405020304" pitchFamily="18" charset="0"/>
                <a:cs typeface="Times New Roman" panose="02020603050405020304" pitchFamily="18" charset="0"/>
              </a:rPr>
              <a:t>': 30, '</a:t>
            </a:r>
            <a:r>
              <a:rPr lang="en-US" sz="1500" i="1" dirty="0">
                <a:latin typeface="Times New Roman" panose="02020603050405020304" pitchFamily="18" charset="0"/>
                <a:cs typeface="Times New Roman" panose="02020603050405020304" pitchFamily="18" charset="0"/>
              </a:rPr>
              <a:t>max_features</a:t>
            </a:r>
            <a:r>
              <a:rPr lang="en-US" sz="1500" dirty="0">
                <a:latin typeface="Times New Roman" panose="02020603050405020304" pitchFamily="18" charset="0"/>
                <a:cs typeface="Times New Roman" panose="02020603050405020304" pitchFamily="18" charset="0"/>
              </a:rPr>
              <a:t>': 'sqrt', '</a:t>
            </a:r>
            <a:r>
              <a:rPr lang="en-US" sz="1500" i="1" dirty="0">
                <a:latin typeface="Times New Roman" panose="02020603050405020304" pitchFamily="18" charset="0"/>
                <a:cs typeface="Times New Roman" panose="02020603050405020304" pitchFamily="18" charset="0"/>
              </a:rPr>
              <a:t>min_samples_leaf</a:t>
            </a:r>
            <a:r>
              <a:rPr lang="en-US" sz="1500" dirty="0">
                <a:latin typeface="Times New Roman" panose="02020603050405020304" pitchFamily="18" charset="0"/>
                <a:cs typeface="Times New Roman" panose="02020603050405020304" pitchFamily="18" charset="0"/>
              </a:rPr>
              <a:t>': 2, '</a:t>
            </a:r>
            <a:r>
              <a:rPr lang="en-US" sz="1500" i="1" dirty="0">
                <a:latin typeface="Times New Roman" panose="02020603050405020304" pitchFamily="18" charset="0"/>
                <a:cs typeface="Times New Roman" panose="02020603050405020304" pitchFamily="18" charset="0"/>
              </a:rPr>
              <a:t>min_samples_split</a:t>
            </a:r>
            <a:r>
              <a:rPr lang="en-US" sz="1500" dirty="0">
                <a:latin typeface="Times New Roman" panose="02020603050405020304" pitchFamily="18" charset="0"/>
                <a:cs typeface="Times New Roman" panose="02020603050405020304" pitchFamily="18" charset="0"/>
              </a:rPr>
              <a:t>': 5, '</a:t>
            </a:r>
            <a:r>
              <a:rPr lang="en-US" sz="1500" i="1" dirty="0">
                <a:latin typeface="Times New Roman" panose="02020603050405020304" pitchFamily="18" charset="0"/>
                <a:cs typeface="Times New Roman" panose="02020603050405020304" pitchFamily="18" charset="0"/>
              </a:rPr>
              <a:t>n_estimators</a:t>
            </a:r>
            <a:r>
              <a:rPr lang="en-US" sz="1500" dirty="0">
                <a:latin typeface="Times New Roman" panose="02020603050405020304" pitchFamily="18" charset="0"/>
                <a:cs typeface="Times New Roman" panose="02020603050405020304" pitchFamily="18" charset="0"/>
              </a:rPr>
              <a:t>': 150)</a:t>
            </a:r>
          </a:p>
          <a:p>
            <a:endParaRPr lang="en-US" sz="1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9004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6"/>
          <p:cNvSpPr txBox="1">
            <a:spLocks noGrp="1"/>
          </p:cNvSpPr>
          <p:nvPr>
            <p:ph type="subTitle" idx="3"/>
          </p:nvPr>
        </p:nvSpPr>
        <p:spPr>
          <a:xfrm>
            <a:off x="1796250" y="1180112"/>
            <a:ext cx="2475300" cy="40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Objectives</a:t>
            </a:r>
            <a:endParaRPr dirty="0"/>
          </a:p>
        </p:txBody>
      </p:sp>
      <p:sp>
        <p:nvSpPr>
          <p:cNvPr id="448" name="Google Shape;448;p36"/>
          <p:cNvSpPr txBox="1">
            <a:spLocks noGrp="1"/>
          </p:cNvSpPr>
          <p:nvPr>
            <p:ph type="title"/>
          </p:nvPr>
        </p:nvSpPr>
        <p:spPr>
          <a:xfrm>
            <a:off x="912150" y="927849"/>
            <a:ext cx="807900" cy="64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450" name="Google Shape;450;p36"/>
          <p:cNvSpPr txBox="1">
            <a:spLocks noGrp="1"/>
          </p:cNvSpPr>
          <p:nvPr>
            <p:ph type="title" idx="2"/>
          </p:nvPr>
        </p:nvSpPr>
        <p:spPr>
          <a:xfrm>
            <a:off x="720000" y="2146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451" name="Google Shape;451;p36"/>
          <p:cNvSpPr txBox="1">
            <a:spLocks noGrp="1"/>
          </p:cNvSpPr>
          <p:nvPr>
            <p:ph type="title" idx="4"/>
          </p:nvPr>
        </p:nvSpPr>
        <p:spPr>
          <a:xfrm>
            <a:off x="912150" y="2025311"/>
            <a:ext cx="807900" cy="64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453" name="Google Shape;453;p36"/>
          <p:cNvSpPr txBox="1">
            <a:spLocks noGrp="1"/>
          </p:cNvSpPr>
          <p:nvPr>
            <p:ph type="subTitle" idx="6"/>
          </p:nvPr>
        </p:nvSpPr>
        <p:spPr>
          <a:xfrm>
            <a:off x="1796249" y="2263211"/>
            <a:ext cx="2475300" cy="40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Description</a:t>
            </a:r>
            <a:endParaRPr dirty="0"/>
          </a:p>
        </p:txBody>
      </p:sp>
      <p:sp>
        <p:nvSpPr>
          <p:cNvPr id="454" name="Google Shape;454;p36"/>
          <p:cNvSpPr txBox="1">
            <a:spLocks noGrp="1"/>
          </p:cNvSpPr>
          <p:nvPr>
            <p:ph type="title" idx="7"/>
          </p:nvPr>
        </p:nvSpPr>
        <p:spPr>
          <a:xfrm>
            <a:off x="912150" y="3252325"/>
            <a:ext cx="807900" cy="64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456" name="Google Shape;456;p36"/>
          <p:cNvSpPr txBox="1">
            <a:spLocks noGrp="1"/>
          </p:cNvSpPr>
          <p:nvPr>
            <p:ph type="subTitle" idx="9"/>
          </p:nvPr>
        </p:nvSpPr>
        <p:spPr>
          <a:xfrm>
            <a:off x="1796248" y="3438788"/>
            <a:ext cx="3000000" cy="40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Pre-Processing</a:t>
            </a:r>
            <a:endParaRPr dirty="0"/>
          </a:p>
        </p:txBody>
      </p:sp>
      <p:sp>
        <p:nvSpPr>
          <p:cNvPr id="457" name="Google Shape;457;p36"/>
          <p:cNvSpPr txBox="1">
            <a:spLocks noGrp="1"/>
          </p:cNvSpPr>
          <p:nvPr>
            <p:ph type="title" idx="13"/>
          </p:nvPr>
        </p:nvSpPr>
        <p:spPr>
          <a:xfrm>
            <a:off x="5351184" y="927035"/>
            <a:ext cx="807900" cy="64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459" name="Google Shape;459;p36"/>
          <p:cNvSpPr txBox="1">
            <a:spLocks noGrp="1"/>
          </p:cNvSpPr>
          <p:nvPr>
            <p:ph type="subTitle" idx="15"/>
          </p:nvPr>
        </p:nvSpPr>
        <p:spPr>
          <a:xfrm>
            <a:off x="6357450" y="1164935"/>
            <a:ext cx="2475300" cy="40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Model Building</a:t>
            </a:r>
            <a:endParaRPr dirty="0"/>
          </a:p>
        </p:txBody>
      </p:sp>
      <p:sp>
        <p:nvSpPr>
          <p:cNvPr id="460" name="Google Shape;460;p36"/>
          <p:cNvSpPr txBox="1">
            <a:spLocks noGrp="1"/>
          </p:cNvSpPr>
          <p:nvPr>
            <p:ph type="title" idx="16"/>
          </p:nvPr>
        </p:nvSpPr>
        <p:spPr>
          <a:xfrm>
            <a:off x="5351184" y="2016471"/>
            <a:ext cx="807900" cy="64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462" name="Google Shape;462;p36"/>
          <p:cNvSpPr txBox="1">
            <a:spLocks noGrp="1"/>
          </p:cNvSpPr>
          <p:nvPr>
            <p:ph type="subTitle" idx="18"/>
          </p:nvPr>
        </p:nvSpPr>
        <p:spPr>
          <a:xfrm>
            <a:off x="6357450" y="2284660"/>
            <a:ext cx="2870615" cy="40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Results &amp; Insights</a:t>
            </a:r>
            <a:endParaRPr dirty="0"/>
          </a:p>
        </p:txBody>
      </p:sp>
      <p:sp>
        <p:nvSpPr>
          <p:cNvPr id="463" name="Google Shape;463;p36"/>
          <p:cNvSpPr txBox="1">
            <a:spLocks noGrp="1"/>
          </p:cNvSpPr>
          <p:nvPr>
            <p:ph type="title" idx="19"/>
          </p:nvPr>
        </p:nvSpPr>
        <p:spPr>
          <a:xfrm>
            <a:off x="5351184" y="3200888"/>
            <a:ext cx="807900" cy="64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sp>
        <p:nvSpPr>
          <p:cNvPr id="465" name="Google Shape;465;p36"/>
          <p:cNvSpPr txBox="1">
            <a:spLocks noGrp="1"/>
          </p:cNvSpPr>
          <p:nvPr>
            <p:ph type="subTitle" idx="21"/>
          </p:nvPr>
        </p:nvSpPr>
        <p:spPr>
          <a:xfrm>
            <a:off x="6357450" y="3648230"/>
            <a:ext cx="2870614" cy="40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Challenges &amp; Proscpects</a:t>
            </a:r>
            <a:endParaRPr dirty="0"/>
          </a:p>
        </p:txBody>
      </p:sp>
      <p:sp>
        <p:nvSpPr>
          <p:cNvPr id="466" name="Google Shape;466;p36"/>
          <p:cNvSpPr/>
          <p:nvPr/>
        </p:nvSpPr>
        <p:spPr>
          <a:xfrm>
            <a:off x="912150" y="1585453"/>
            <a:ext cx="807900" cy="198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7" name="Google Shape;467;p36"/>
          <p:cNvSpPr/>
          <p:nvPr/>
        </p:nvSpPr>
        <p:spPr>
          <a:xfrm>
            <a:off x="5351184" y="1489763"/>
            <a:ext cx="807900" cy="198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8" name="Google Shape;468;p36"/>
          <p:cNvSpPr/>
          <p:nvPr/>
        </p:nvSpPr>
        <p:spPr>
          <a:xfrm>
            <a:off x="912150" y="2643977"/>
            <a:ext cx="807900" cy="198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 name="Google Shape;469;p36"/>
          <p:cNvSpPr/>
          <p:nvPr/>
        </p:nvSpPr>
        <p:spPr>
          <a:xfrm>
            <a:off x="5351184" y="2689060"/>
            <a:ext cx="807900" cy="198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0" name="Google Shape;470;p36"/>
          <p:cNvSpPr/>
          <p:nvPr/>
        </p:nvSpPr>
        <p:spPr>
          <a:xfrm>
            <a:off x="912150" y="3881600"/>
            <a:ext cx="807900" cy="198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 name="Google Shape;471;p36"/>
          <p:cNvSpPr/>
          <p:nvPr/>
        </p:nvSpPr>
        <p:spPr>
          <a:xfrm>
            <a:off x="5351184" y="3879265"/>
            <a:ext cx="807900" cy="198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Google Shape;454;p36">
            <a:extLst>
              <a:ext uri="{FF2B5EF4-FFF2-40B4-BE49-F238E27FC236}">
                <a16:creationId xmlns:a16="http://schemas.microsoft.com/office/drawing/2014/main" id="{82975796-42C4-19DC-99D8-23C00D6DE3F0}"/>
              </a:ext>
            </a:extLst>
          </p:cNvPr>
          <p:cNvSpPr txBox="1">
            <a:spLocks/>
          </p:cNvSpPr>
          <p:nvPr/>
        </p:nvSpPr>
        <p:spPr>
          <a:xfrm>
            <a:off x="912150" y="4297937"/>
            <a:ext cx="807900" cy="64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chemeClr val="dk1"/>
              </a:buClr>
              <a:buSzPts val="3000"/>
              <a:buFont typeface="Montserrat ExtraBold"/>
              <a:buNone/>
              <a:defRPr sz="3000" b="0" i="0" u="none" strike="noStrike" cap="none">
                <a:solidFill>
                  <a:schemeClr val="dk1"/>
                </a:solidFill>
                <a:latin typeface="Montserrat ExtraBold"/>
                <a:ea typeface="Montserrat ExtraBold"/>
                <a:cs typeface="Montserrat ExtraBold"/>
                <a:sym typeface="Montserrat ExtraBold"/>
              </a:defRPr>
            </a:lvl9pPr>
          </a:lstStyle>
          <a:p>
            <a:r>
              <a:rPr lang="en" dirty="0"/>
              <a:t>04</a:t>
            </a:r>
          </a:p>
        </p:txBody>
      </p:sp>
      <p:sp>
        <p:nvSpPr>
          <p:cNvPr id="4" name="Google Shape;456;p36">
            <a:extLst>
              <a:ext uri="{FF2B5EF4-FFF2-40B4-BE49-F238E27FC236}">
                <a16:creationId xmlns:a16="http://schemas.microsoft.com/office/drawing/2014/main" id="{3E8E98C0-32AA-4772-156B-1C80BB2467FA}"/>
              </a:ext>
            </a:extLst>
          </p:cNvPr>
          <p:cNvSpPr txBox="1">
            <a:spLocks/>
          </p:cNvSpPr>
          <p:nvPr/>
        </p:nvSpPr>
        <p:spPr>
          <a:xfrm>
            <a:off x="1796248" y="4565232"/>
            <a:ext cx="3694788" cy="404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2000" b="1" i="0" u="none" strike="noStrike" cap="none">
                <a:solidFill>
                  <a:schemeClr val="dk1"/>
                </a:solidFill>
                <a:latin typeface="Montserrat"/>
                <a:ea typeface="Montserrat"/>
                <a:cs typeface="Montserrat"/>
                <a:sym typeface="Montserrat"/>
              </a:defRPr>
            </a:lvl1pPr>
            <a:lvl2pPr marL="914400" marR="0" lvl="1"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Exploratory Data Analysis</a:t>
            </a:r>
          </a:p>
        </p:txBody>
      </p:sp>
      <p:sp>
        <p:nvSpPr>
          <p:cNvPr id="5" name="Google Shape;470;p36">
            <a:extLst>
              <a:ext uri="{FF2B5EF4-FFF2-40B4-BE49-F238E27FC236}">
                <a16:creationId xmlns:a16="http://schemas.microsoft.com/office/drawing/2014/main" id="{4A6337EB-328E-4276-3D6F-B3EFBAD4E2B5}"/>
              </a:ext>
            </a:extLst>
          </p:cNvPr>
          <p:cNvSpPr/>
          <p:nvPr/>
        </p:nvSpPr>
        <p:spPr>
          <a:xfrm>
            <a:off x="912150" y="4926675"/>
            <a:ext cx="807900" cy="198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2" name="TextBox 1">
            <a:extLst>
              <a:ext uri="{FF2B5EF4-FFF2-40B4-BE49-F238E27FC236}">
                <a16:creationId xmlns:a16="http://schemas.microsoft.com/office/drawing/2014/main" id="{E5AFD115-1E48-F178-BAB1-1A5E90998FC1}"/>
              </a:ext>
            </a:extLst>
          </p:cNvPr>
          <p:cNvSpPr txBox="1"/>
          <p:nvPr/>
        </p:nvSpPr>
        <p:spPr>
          <a:xfrm>
            <a:off x="556590" y="333735"/>
            <a:ext cx="5091458" cy="477054"/>
          </a:xfrm>
          <a:prstGeom prst="rect">
            <a:avLst/>
          </a:prstGeom>
          <a:noFill/>
        </p:spPr>
        <p:txBody>
          <a:bodyPr wrap="none" rtlCol="0">
            <a:spAutoFit/>
          </a:bodyPr>
          <a:lstStyle/>
          <a:p>
            <a:r>
              <a:rPr lang="en-US" sz="2500" b="1" dirty="0">
                <a:latin typeface="Montserrat ExtraBold" panose="00000900000000000000" pitchFamily="2" charset="0"/>
                <a:cs typeface="Times New Roman" panose="02020603050405020304" pitchFamily="18" charset="0"/>
              </a:rPr>
              <a:t>06 Project Results &amp; Insights</a:t>
            </a:r>
          </a:p>
        </p:txBody>
      </p:sp>
      <p:sp>
        <p:nvSpPr>
          <p:cNvPr id="3" name="TextBox 2">
            <a:extLst>
              <a:ext uri="{FF2B5EF4-FFF2-40B4-BE49-F238E27FC236}">
                <a16:creationId xmlns:a16="http://schemas.microsoft.com/office/drawing/2014/main" id="{7591B1C4-4FE6-A0B7-62BB-CA599DD27846}"/>
              </a:ext>
            </a:extLst>
          </p:cNvPr>
          <p:cNvSpPr txBox="1"/>
          <p:nvPr/>
        </p:nvSpPr>
        <p:spPr>
          <a:xfrm>
            <a:off x="556590" y="743932"/>
            <a:ext cx="7275444" cy="2308324"/>
          </a:xfrm>
          <a:prstGeom prst="rect">
            <a:avLst/>
          </a:prstGeom>
          <a:noFill/>
        </p:spPr>
        <p:txBody>
          <a:bodyPr wrap="square" rtlCol="0">
            <a:spAutoFit/>
          </a:bodyPr>
          <a:lstStyle/>
          <a:p>
            <a:pPr marL="28575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Based on the cumulative analysis, we were able to achieve our primary goal of extensive data cleaning followed by model testing. </a:t>
            </a:r>
          </a:p>
          <a:p>
            <a:pPr marL="28575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We could successfully correlate with the insights obtained from Exploratory Data Analysis.</a:t>
            </a:r>
          </a:p>
          <a:p>
            <a:pPr marL="28575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Through this we were able to thoroughly understand the processing that happens behind the scenes. </a:t>
            </a:r>
          </a:p>
          <a:p>
            <a:pPr marL="285750" indent="-2857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We could see across different methods that random forest regressor was clearly the winner in predicting the price with minimal errors.</a:t>
            </a:r>
          </a:p>
        </p:txBody>
      </p:sp>
      <p:pic>
        <p:nvPicPr>
          <p:cNvPr id="6" name="Picture 4" descr="image">
            <a:extLst>
              <a:ext uri="{FF2B5EF4-FFF2-40B4-BE49-F238E27FC236}">
                <a16:creationId xmlns:a16="http://schemas.microsoft.com/office/drawing/2014/main" id="{404B43EA-3379-ADB5-402D-53E1E32EEA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253" y="3076354"/>
            <a:ext cx="6512118" cy="154402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06B5D07-C704-1B82-BE8E-533C968AC904}"/>
              </a:ext>
            </a:extLst>
          </p:cNvPr>
          <p:cNvSpPr txBox="1"/>
          <p:nvPr/>
        </p:nvSpPr>
        <p:spPr>
          <a:xfrm>
            <a:off x="1693629" y="4620377"/>
            <a:ext cx="4317558"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Fig.16 Top 10 features based on Random Forest Regressor</a:t>
            </a:r>
          </a:p>
        </p:txBody>
      </p:sp>
    </p:spTree>
    <p:extLst>
      <p:ext uri="{BB962C8B-B14F-4D97-AF65-F5344CB8AC3E}">
        <p14:creationId xmlns:p14="http://schemas.microsoft.com/office/powerpoint/2010/main" val="1958691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5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t>07 Key Challenges and Actions</a:t>
            </a:r>
            <a:endParaRPr sz="2500" dirty="0"/>
          </a:p>
        </p:txBody>
      </p:sp>
      <p:graphicFrame>
        <p:nvGraphicFramePr>
          <p:cNvPr id="914" name="Google Shape;914;p56"/>
          <p:cNvGraphicFramePr/>
          <p:nvPr>
            <p:extLst>
              <p:ext uri="{D42A27DB-BD31-4B8C-83A1-F6EECF244321}">
                <p14:modId xmlns:p14="http://schemas.microsoft.com/office/powerpoint/2010/main" val="3564889031"/>
              </p:ext>
            </p:extLst>
          </p:nvPr>
        </p:nvGraphicFramePr>
        <p:xfrm>
          <a:off x="720000" y="1017725"/>
          <a:ext cx="7703975" cy="3681980"/>
        </p:xfrm>
        <a:graphic>
          <a:graphicData uri="http://schemas.openxmlformats.org/drawingml/2006/table">
            <a:tbl>
              <a:tblPr>
                <a:noFill/>
                <a:tableStyleId>{D4553B10-892A-458A-867E-5D71B75D3023}</a:tableStyleId>
              </a:tblPr>
              <a:tblGrid>
                <a:gridCol w="1367600">
                  <a:extLst>
                    <a:ext uri="{9D8B030D-6E8A-4147-A177-3AD203B41FA5}">
                      <a16:colId xmlns:a16="http://schemas.microsoft.com/office/drawing/2014/main" val="20000"/>
                    </a:ext>
                  </a:extLst>
                </a:gridCol>
                <a:gridCol w="2112125">
                  <a:extLst>
                    <a:ext uri="{9D8B030D-6E8A-4147-A177-3AD203B41FA5}">
                      <a16:colId xmlns:a16="http://schemas.microsoft.com/office/drawing/2014/main" val="20001"/>
                    </a:ext>
                  </a:extLst>
                </a:gridCol>
                <a:gridCol w="2112125">
                  <a:extLst>
                    <a:ext uri="{9D8B030D-6E8A-4147-A177-3AD203B41FA5}">
                      <a16:colId xmlns:a16="http://schemas.microsoft.com/office/drawing/2014/main" val="20002"/>
                    </a:ext>
                  </a:extLst>
                </a:gridCol>
                <a:gridCol w="2112125">
                  <a:extLst>
                    <a:ext uri="{9D8B030D-6E8A-4147-A177-3AD203B41FA5}">
                      <a16:colId xmlns:a16="http://schemas.microsoft.com/office/drawing/2014/main" val="20003"/>
                    </a:ext>
                  </a:extLst>
                </a:gridCol>
              </a:tblGrid>
              <a:tr h="1322275">
                <a:tc>
                  <a:txBody>
                    <a:bodyPr/>
                    <a:lstStyle/>
                    <a:p>
                      <a:pPr marL="0" lvl="0" indent="0" algn="ctr" rtl="0">
                        <a:spcBef>
                          <a:spcPts val="0"/>
                        </a:spcBef>
                        <a:spcAft>
                          <a:spcPts val="0"/>
                        </a:spcAft>
                        <a:buNone/>
                      </a:pPr>
                      <a:endParaRPr b="1" dirty="0">
                        <a:solidFill>
                          <a:schemeClr val="dk1"/>
                        </a:solidFill>
                        <a:latin typeface="Work Sans"/>
                        <a:ea typeface="Work Sans"/>
                        <a:cs typeface="Work Sans"/>
                        <a:sym typeface="Work Sans"/>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38100" cap="flat" cmpd="sng">
                      <a:solidFill>
                        <a:schemeClr val="dk2">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b="1" dirty="0">
                          <a:solidFill>
                            <a:schemeClr val="dk1"/>
                          </a:solidFill>
                          <a:latin typeface="Work Sans"/>
                          <a:ea typeface="Work Sans"/>
                          <a:cs typeface="Work Sans"/>
                          <a:sym typeface="Work Sans"/>
                        </a:rPr>
                        <a:t>Data Quality</a:t>
                      </a:r>
                      <a:endParaRPr b="1" dirty="0">
                        <a:solidFill>
                          <a:schemeClr val="dk1"/>
                        </a:solidFill>
                        <a:latin typeface="Work Sans"/>
                        <a:ea typeface="Work Sans"/>
                        <a:cs typeface="Work Sans"/>
                        <a:sym typeface="Work Sans"/>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b="1" dirty="0">
                          <a:solidFill>
                            <a:schemeClr val="dk1"/>
                          </a:solidFill>
                          <a:latin typeface="Work Sans"/>
                          <a:ea typeface="Work Sans"/>
                          <a:cs typeface="Work Sans"/>
                          <a:sym typeface="Work Sans"/>
                        </a:rPr>
                        <a:t>Handling categorical</a:t>
                      </a:r>
                    </a:p>
                    <a:p>
                      <a:pPr marL="0" lvl="0" indent="0" algn="ctr" rtl="0">
                        <a:spcBef>
                          <a:spcPts val="0"/>
                        </a:spcBef>
                        <a:spcAft>
                          <a:spcPts val="0"/>
                        </a:spcAft>
                        <a:buNone/>
                      </a:pPr>
                      <a:r>
                        <a:rPr lang="en" b="1" dirty="0">
                          <a:solidFill>
                            <a:schemeClr val="dk1"/>
                          </a:solidFill>
                          <a:latin typeface="Work Sans"/>
                          <a:ea typeface="Work Sans"/>
                          <a:cs typeface="Work Sans"/>
                          <a:sym typeface="Work Sans"/>
                        </a:rPr>
                        <a:t>Variables</a:t>
                      </a:r>
                      <a:endParaRPr b="1" dirty="0">
                        <a:solidFill>
                          <a:schemeClr val="dk1"/>
                        </a:solidFill>
                        <a:latin typeface="Work Sans"/>
                        <a:ea typeface="Work Sans"/>
                        <a:cs typeface="Work Sans"/>
                        <a:sym typeface="Work Sans"/>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b="1" dirty="0">
                          <a:solidFill>
                            <a:schemeClr val="dk1"/>
                          </a:solidFill>
                          <a:latin typeface="Work Sans"/>
                          <a:ea typeface="Work Sans"/>
                          <a:cs typeface="Work Sans"/>
                          <a:sym typeface="Work Sans"/>
                        </a:rPr>
                        <a:t>Model Selection</a:t>
                      </a:r>
                      <a:endParaRPr b="1" dirty="0">
                        <a:solidFill>
                          <a:schemeClr val="dk1"/>
                        </a:solidFill>
                        <a:latin typeface="Work Sans"/>
                        <a:ea typeface="Work Sans"/>
                        <a:cs typeface="Work Sans"/>
                        <a:sym typeface="Work Sans"/>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2359705">
                <a:tc>
                  <a:txBody>
                    <a:bodyPr/>
                    <a:lstStyle/>
                    <a:p>
                      <a:pPr marL="0" lvl="0" indent="0" algn="ctr" rtl="0">
                        <a:spcBef>
                          <a:spcPts val="0"/>
                        </a:spcBef>
                        <a:spcAft>
                          <a:spcPts val="0"/>
                        </a:spcAft>
                        <a:buNone/>
                      </a:pPr>
                      <a:r>
                        <a:rPr lang="en" b="1" dirty="0">
                          <a:solidFill>
                            <a:schemeClr val="dk1"/>
                          </a:solidFill>
                          <a:latin typeface="Montserrat"/>
                          <a:ea typeface="Montserrat"/>
                          <a:cs typeface="Montserrat"/>
                          <a:sym typeface="Montserrat"/>
                        </a:rPr>
                        <a:t>Actions</a:t>
                      </a:r>
                      <a:endParaRPr b="1" dirty="0">
                        <a:solidFill>
                          <a:schemeClr val="dk1"/>
                        </a:solidFill>
                        <a:latin typeface="Montserrat"/>
                        <a:ea typeface="Montserrat"/>
                        <a:cs typeface="Montserrat"/>
                        <a:sym typeface="Montserrat"/>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dk2"/>
                    </a:solidFill>
                  </a:tcPr>
                </a:tc>
                <a:tc>
                  <a:txBody>
                    <a:bodyPr/>
                    <a:lstStyle/>
                    <a:p>
                      <a:pPr marL="171450" lvl="0" indent="-171450" algn="just" rtl="0">
                        <a:spcBef>
                          <a:spcPts val="0"/>
                        </a:spcBef>
                        <a:spcAft>
                          <a:spcPts val="0"/>
                        </a:spcAft>
                        <a:buFont typeface="Arial" panose="020B0604020202020204" pitchFamily="34" charset="0"/>
                        <a:buChar char="•"/>
                      </a:pPr>
                      <a:r>
                        <a:rPr lang="en-US" sz="1200" dirty="0">
                          <a:solidFill>
                            <a:schemeClr val="dk1"/>
                          </a:solidFill>
                          <a:latin typeface="Work Sans"/>
                          <a:ea typeface="Work Sans"/>
                          <a:cs typeface="Work Sans"/>
                          <a:sym typeface="Work Sans"/>
                        </a:rPr>
                        <a:t>Data profiling to identify missing values, </a:t>
                      </a:r>
                      <a:r>
                        <a:rPr lang="en-US" sz="1200" dirty="0" err="1">
                          <a:solidFill>
                            <a:schemeClr val="dk1"/>
                          </a:solidFill>
                          <a:latin typeface="Work Sans"/>
                          <a:ea typeface="Work Sans"/>
                          <a:cs typeface="Work Sans"/>
                          <a:sym typeface="Work Sans"/>
                        </a:rPr>
                        <a:t>outliers,duplicates</a:t>
                      </a:r>
                      <a:r>
                        <a:rPr lang="en-US" sz="1200" dirty="0">
                          <a:solidFill>
                            <a:schemeClr val="dk1"/>
                          </a:solidFill>
                          <a:latin typeface="Work Sans"/>
                          <a:ea typeface="Work Sans"/>
                          <a:cs typeface="Work Sans"/>
                          <a:sym typeface="Work Sans"/>
                        </a:rPr>
                        <a:t> and other issues.</a:t>
                      </a:r>
                    </a:p>
                    <a:p>
                      <a:pPr marL="0" lvl="0" indent="0" algn="just" rtl="0">
                        <a:spcBef>
                          <a:spcPts val="0"/>
                        </a:spcBef>
                        <a:spcAft>
                          <a:spcPts val="0"/>
                        </a:spcAft>
                        <a:buFont typeface="Arial" panose="020B0604020202020204" pitchFamily="34" charset="0"/>
                        <a:buNone/>
                      </a:pPr>
                      <a:endParaRPr sz="1200" dirty="0">
                        <a:solidFill>
                          <a:schemeClr val="dk1"/>
                        </a:solidFill>
                        <a:latin typeface="Work Sans"/>
                        <a:ea typeface="Work Sans"/>
                        <a:cs typeface="Work Sans"/>
                        <a:sym typeface="Work Sans"/>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lt2"/>
                    </a:solidFill>
                  </a:tcPr>
                </a:tc>
                <a:tc>
                  <a:txBody>
                    <a:bodyPr/>
                    <a:lstStyle/>
                    <a:p>
                      <a:pPr marL="171450" lvl="0" indent="-171450" algn="just" rtl="0">
                        <a:spcBef>
                          <a:spcPts val="0"/>
                        </a:spcBef>
                        <a:spcAft>
                          <a:spcPts val="0"/>
                        </a:spcAft>
                        <a:buFont typeface="Arial" panose="020B0604020202020204" pitchFamily="34" charset="0"/>
                        <a:buChar char="•"/>
                      </a:pPr>
                      <a:r>
                        <a:rPr lang="en" sz="1200" dirty="0">
                          <a:solidFill>
                            <a:schemeClr val="dk1"/>
                          </a:solidFill>
                          <a:latin typeface="Work Sans"/>
                          <a:ea typeface="Work Sans"/>
                          <a:cs typeface="Work Sans"/>
                          <a:sym typeface="Work Sans"/>
                        </a:rPr>
                        <a:t>We did data mapping for the features with the requirement</a:t>
                      </a:r>
                    </a:p>
                    <a:p>
                      <a:pPr marL="171450" lvl="0" indent="-171450" algn="just" rtl="0">
                        <a:spcBef>
                          <a:spcPts val="0"/>
                        </a:spcBef>
                        <a:spcAft>
                          <a:spcPts val="0"/>
                        </a:spcAft>
                        <a:buFont typeface="Arial" panose="020B0604020202020204" pitchFamily="34" charset="0"/>
                        <a:buChar char="•"/>
                      </a:pPr>
                      <a:r>
                        <a:rPr lang="en" sz="1200" dirty="0">
                          <a:solidFill>
                            <a:schemeClr val="dk1"/>
                          </a:solidFill>
                          <a:latin typeface="Work Sans"/>
                          <a:ea typeface="Work Sans"/>
                          <a:cs typeface="Work Sans"/>
                          <a:sym typeface="Work Sans"/>
                        </a:rPr>
                        <a:t>Handled the existing imbalance between the variables</a:t>
                      </a:r>
                      <a:endParaRPr sz="1200" dirty="0">
                        <a:solidFill>
                          <a:schemeClr val="dk1"/>
                        </a:solidFill>
                        <a:latin typeface="Work Sans"/>
                        <a:ea typeface="Work Sans"/>
                        <a:cs typeface="Work Sans"/>
                        <a:sym typeface="Work Sans"/>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lt2"/>
                    </a:solidFill>
                  </a:tcPr>
                </a:tc>
                <a:tc>
                  <a:txBody>
                    <a:bodyPr/>
                    <a:lstStyle/>
                    <a:p>
                      <a:pPr marL="171450" lvl="0" indent="-171450" algn="just" rtl="0">
                        <a:spcBef>
                          <a:spcPts val="0"/>
                        </a:spcBef>
                        <a:spcAft>
                          <a:spcPts val="0"/>
                        </a:spcAft>
                        <a:buFont typeface="Arial" panose="020B0604020202020204" pitchFamily="34" charset="0"/>
                        <a:buChar char="•"/>
                      </a:pPr>
                      <a:r>
                        <a:rPr lang="en-US" sz="1200" dirty="0">
                          <a:solidFill>
                            <a:schemeClr val="dk1"/>
                          </a:solidFill>
                          <a:latin typeface="Work Sans"/>
                          <a:ea typeface="Work Sans"/>
                          <a:cs typeface="Work Sans"/>
                          <a:sym typeface="Work Sans"/>
                        </a:rPr>
                        <a:t>Identified nonlinearity in the data and tested relevant models</a:t>
                      </a:r>
                    </a:p>
                    <a:p>
                      <a:pPr marL="171450" lvl="0" indent="-171450" algn="just" rtl="0">
                        <a:spcBef>
                          <a:spcPts val="0"/>
                        </a:spcBef>
                        <a:spcAft>
                          <a:spcPts val="0"/>
                        </a:spcAft>
                        <a:buFont typeface="Arial" panose="020B0604020202020204" pitchFamily="34" charset="0"/>
                        <a:buChar char="•"/>
                      </a:pPr>
                      <a:r>
                        <a:rPr lang="en-US" sz="1200" dirty="0">
                          <a:solidFill>
                            <a:schemeClr val="dk1"/>
                          </a:solidFill>
                          <a:latin typeface="Work Sans"/>
                          <a:ea typeface="Work Sans"/>
                          <a:cs typeface="Work Sans"/>
                          <a:sym typeface="Work Sans"/>
                        </a:rPr>
                        <a:t>Assessed complexity and efficiency to finalize on the winning model</a:t>
                      </a:r>
                      <a:endParaRPr sz="1200" dirty="0">
                        <a:solidFill>
                          <a:schemeClr val="dk1"/>
                        </a:solidFill>
                        <a:latin typeface="Work Sans"/>
                        <a:ea typeface="Work Sans"/>
                        <a:cs typeface="Work Sans"/>
                        <a:sym typeface="Work Sans"/>
                      </a:endParaRPr>
                    </a:p>
                  </a:txBody>
                  <a:tcPr marL="91425" marR="91425" marT="91425" marB="91425" anchor="ctr">
                    <a:lnL w="9525" cap="flat" cmpd="sng">
                      <a:solidFill>
                        <a:schemeClr val="lt1">
                          <a:alpha val="0"/>
                        </a:schemeClr>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alpha val="0"/>
                        </a:schemeClr>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50" name="Google Shape;450;p36"/>
          <p:cNvSpPr txBox="1">
            <a:spLocks noGrp="1"/>
          </p:cNvSpPr>
          <p:nvPr>
            <p:ph type="title" idx="2"/>
          </p:nvPr>
        </p:nvSpPr>
        <p:spPr>
          <a:xfrm>
            <a:off x="720000" y="193210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 You</a:t>
            </a:r>
            <a:endParaRPr dirty="0"/>
          </a:p>
        </p:txBody>
      </p:sp>
    </p:spTree>
    <p:extLst>
      <p:ext uri="{BB962C8B-B14F-4D97-AF65-F5344CB8AC3E}">
        <p14:creationId xmlns:p14="http://schemas.microsoft.com/office/powerpoint/2010/main" val="1378926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t>01 Objectives</a:t>
            </a:r>
            <a:endParaRPr sz="2500" dirty="0"/>
          </a:p>
        </p:txBody>
      </p:sp>
      <p:sp>
        <p:nvSpPr>
          <p:cNvPr id="441" name="Google Shape;441;p35"/>
          <p:cNvSpPr txBox="1">
            <a:spLocks noGrp="1"/>
          </p:cNvSpPr>
          <p:nvPr>
            <p:ph type="body" idx="1"/>
          </p:nvPr>
        </p:nvSpPr>
        <p:spPr>
          <a:xfrm>
            <a:off x="634200" y="1145710"/>
            <a:ext cx="3937800" cy="3366282"/>
          </a:xfrm>
          <a:prstGeom prst="rect">
            <a:avLst/>
          </a:prstGeom>
        </p:spPr>
        <p:txBody>
          <a:bodyPr spcFirstLastPara="1" wrap="square" lIns="91425" tIns="91425" rIns="91425" bIns="91425" anchor="t" anchorCtr="0">
            <a:noAutofit/>
          </a:bodyPr>
          <a:lstStyle/>
          <a:p>
            <a:pPr marL="171450" indent="-171450" algn="just">
              <a:buFont typeface="Arial" panose="020B0604020202020204" pitchFamily="34" charset="0"/>
              <a:buChar char="•"/>
            </a:pPr>
            <a:r>
              <a:rPr lang="en-US" sz="1500" dirty="0">
                <a:solidFill>
                  <a:schemeClr val="dk1"/>
                </a:solidFill>
                <a:latin typeface="Times New Roman" panose="02020603050405020304" pitchFamily="18" charset="0"/>
                <a:cs typeface="Times New Roman" panose="02020603050405020304" pitchFamily="18" charset="0"/>
              </a:rPr>
              <a:t>In this era, everything in life runs in and around periodical getaways and just thinking about the concept of travelling in The USA leads us to the one primary attraction, New York. </a:t>
            </a:r>
          </a:p>
          <a:p>
            <a:pPr marL="0" lvl="0" indent="0" algn="just" rtl="0">
              <a:spcBef>
                <a:spcPts val="0"/>
              </a:spcBef>
              <a:spcAft>
                <a:spcPts val="0"/>
              </a:spcAft>
              <a:buNone/>
            </a:pPr>
            <a:endParaRPr lang="en-US" sz="1500" dirty="0">
              <a:solidFill>
                <a:schemeClr val="dk1"/>
              </a:solidFill>
              <a:latin typeface="Times New Roman" panose="02020603050405020304" pitchFamily="18" charset="0"/>
              <a:cs typeface="Times New Roman" panose="02020603050405020304" pitchFamily="18" charset="0"/>
            </a:endParaRPr>
          </a:p>
          <a:p>
            <a:pPr marL="171450" lvl="0" indent="-171450" algn="just" rtl="0">
              <a:spcBef>
                <a:spcPts val="0"/>
              </a:spcBef>
              <a:spcAft>
                <a:spcPts val="0"/>
              </a:spcAft>
              <a:buFont typeface="Arial" panose="020B0604020202020204" pitchFamily="34" charset="0"/>
              <a:buChar char="•"/>
            </a:pPr>
            <a:r>
              <a:rPr lang="en-US" sz="1500" dirty="0">
                <a:solidFill>
                  <a:schemeClr val="dk1"/>
                </a:solidFill>
                <a:latin typeface="Times New Roman" panose="02020603050405020304" pitchFamily="18" charset="0"/>
                <a:cs typeface="Times New Roman" panose="02020603050405020304" pitchFamily="18" charset="0"/>
              </a:rPr>
              <a:t>The city of New York runs predominantly on temporary housing due to popular demand and this necessity is majorly satisfied by Airbnb. </a:t>
            </a:r>
          </a:p>
          <a:p>
            <a:pPr marL="171450" lvl="0" indent="-171450" algn="just" rtl="0">
              <a:spcBef>
                <a:spcPts val="0"/>
              </a:spcBef>
              <a:spcAft>
                <a:spcPts val="0"/>
              </a:spcAft>
              <a:buFont typeface="Arial" panose="020B0604020202020204" pitchFamily="34" charset="0"/>
              <a:buChar char="•"/>
            </a:pPr>
            <a:endParaRPr lang="en-US" sz="1500" dirty="0">
              <a:solidFill>
                <a:schemeClr val="dk1"/>
              </a:solidFill>
              <a:latin typeface="Times New Roman" panose="02020603050405020304" pitchFamily="18" charset="0"/>
              <a:cs typeface="Times New Roman" panose="02020603050405020304" pitchFamily="18" charset="0"/>
            </a:endParaRPr>
          </a:p>
          <a:p>
            <a:pPr marL="171450" lvl="0" indent="-171450" algn="just" rtl="0">
              <a:spcBef>
                <a:spcPts val="0"/>
              </a:spcBef>
              <a:spcAft>
                <a:spcPts val="0"/>
              </a:spcAft>
              <a:buFont typeface="Arial" panose="020B0604020202020204" pitchFamily="34" charset="0"/>
              <a:buChar char="•"/>
            </a:pPr>
            <a:r>
              <a:rPr lang="en-US" sz="1500" dirty="0">
                <a:solidFill>
                  <a:schemeClr val="dk1"/>
                </a:solidFill>
                <a:latin typeface="Times New Roman" panose="02020603050405020304" pitchFamily="18" charset="0"/>
                <a:cs typeface="Times New Roman" panose="02020603050405020304" pitchFamily="18" charset="0"/>
              </a:rPr>
              <a:t>Our objective is to predict the price of a given listing in NYC by considering all primary features selected through the process of Data mining.</a:t>
            </a:r>
            <a:endParaRPr sz="1500" dirty="0">
              <a:solidFill>
                <a:schemeClr val="dk1"/>
              </a:solidFill>
              <a:latin typeface="Times New Roman" panose="02020603050405020304" pitchFamily="18" charset="0"/>
              <a:cs typeface="Times New Roman" panose="02020603050405020304" pitchFamily="18" charset="0"/>
            </a:endParaRPr>
          </a:p>
        </p:txBody>
      </p:sp>
      <p:pic>
        <p:nvPicPr>
          <p:cNvPr id="8196" name="Picture 4" descr="image">
            <a:extLst>
              <a:ext uri="{FF2B5EF4-FFF2-40B4-BE49-F238E27FC236}">
                <a16:creationId xmlns:a16="http://schemas.microsoft.com/office/drawing/2014/main" id="{90F873FE-31FC-1500-1781-AF1C9CEF1E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5124" y="1332193"/>
            <a:ext cx="3570135" cy="29933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t>02 Data Description</a:t>
            </a:r>
            <a:endParaRPr sz="2500" dirty="0"/>
          </a:p>
        </p:txBody>
      </p:sp>
      <p:sp>
        <p:nvSpPr>
          <p:cNvPr id="441" name="Google Shape;441;p35"/>
          <p:cNvSpPr txBox="1">
            <a:spLocks noGrp="1"/>
          </p:cNvSpPr>
          <p:nvPr>
            <p:ph type="body" idx="1"/>
          </p:nvPr>
        </p:nvSpPr>
        <p:spPr>
          <a:xfrm>
            <a:off x="720000" y="1017725"/>
            <a:ext cx="7296470" cy="1831410"/>
          </a:xfrm>
          <a:prstGeom prst="rect">
            <a:avLst/>
          </a:prstGeom>
          <a:solidFill>
            <a:srgbClr val="F0D931"/>
          </a:solidFill>
        </p:spPr>
        <p:txBody>
          <a:bodyPr spcFirstLastPara="1" wrap="square" lIns="91425" tIns="91425" rIns="91425" bIns="91425" anchor="t" anchorCtr="0">
            <a:noAutofit/>
          </a:bodyPr>
          <a:lstStyle/>
          <a:p>
            <a:pPr marL="0" indent="0" algn="just">
              <a:buNone/>
            </a:pPr>
            <a:r>
              <a:rPr lang="en-US" sz="1800" b="1" dirty="0">
                <a:latin typeface="Times New Roman" panose="02020603050405020304" pitchFamily="18" charset="0"/>
                <a:cs typeface="Times New Roman" panose="02020603050405020304" pitchFamily="18" charset="0"/>
              </a:rPr>
              <a:t>Data</a:t>
            </a: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Source</a:t>
            </a:r>
            <a:r>
              <a:rPr lang="en-US" sz="1800" dirty="0">
                <a:latin typeface="Times New Roman" panose="02020603050405020304" pitchFamily="18" charset="0"/>
                <a:cs typeface="Times New Roman" panose="02020603050405020304" pitchFamily="18" charset="0"/>
              </a:rPr>
              <a:t>: </a:t>
            </a:r>
          </a:p>
          <a:p>
            <a:pPr marL="171450" indent="-1714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source of the data is publicly available on the </a:t>
            </a:r>
            <a:r>
              <a:rPr lang="en-US" sz="1800" dirty="0">
                <a:latin typeface="Times New Roman" panose="02020603050405020304" pitchFamily="18" charset="0"/>
                <a:cs typeface="Times New Roman" panose="02020603050405020304" pitchFamily="18" charset="0"/>
                <a:hlinkClick r:id="rId3"/>
              </a:rPr>
              <a:t>insideairbnb</a:t>
            </a:r>
            <a:r>
              <a:rPr lang="en-US" sz="1800" dirty="0">
                <a:latin typeface="Times New Roman" panose="02020603050405020304" pitchFamily="18" charset="0"/>
                <a:cs typeface="Times New Roman" panose="02020603050405020304" pitchFamily="18" charset="0"/>
              </a:rPr>
              <a:t> website</a:t>
            </a:r>
            <a:r>
              <a:rPr lang="en-US" sz="1800" dirty="0">
                <a:effectLst/>
                <a:latin typeface="Times New Roman" panose="02020603050405020304" pitchFamily="18" charset="0"/>
                <a:cs typeface="Times New Roman" panose="02020603050405020304" pitchFamily="18" charset="0"/>
              </a:rPr>
              <a:t>.</a:t>
            </a: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r>
              <a:rPr lang="en-US" sz="1800" b="1" dirty="0">
                <a:latin typeface="Times New Roman" panose="02020603050405020304" pitchFamily="18" charset="0"/>
                <a:cs typeface="Times New Roman" panose="02020603050405020304" pitchFamily="18" charset="0"/>
              </a:rPr>
              <a:t>Data Dimensions:</a:t>
            </a:r>
          </a:p>
          <a:p>
            <a:pPr marL="171450" indent="-171450" algn="just">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The dimensions of the data are 25740 rows and 75 columns amongst which there were 42 numerical values, 28 objects and 5 Date columns</a:t>
            </a:r>
            <a:endParaRPr sz="1800" dirty="0">
              <a:solidFill>
                <a:schemeClr val="dk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6996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35"/>
          <p:cNvSpPr txBox="1">
            <a:spLocks noGrp="1"/>
          </p:cNvSpPr>
          <p:nvPr>
            <p:ph type="title"/>
          </p:nvPr>
        </p:nvSpPr>
        <p:spPr>
          <a:xfrm>
            <a:off x="-1220687" y="311097"/>
            <a:ext cx="77040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500" dirty="0"/>
              <a:t>02.1 Feature Description</a:t>
            </a:r>
            <a:endParaRPr sz="2500" dirty="0"/>
          </a:p>
        </p:txBody>
      </p:sp>
      <p:pic>
        <p:nvPicPr>
          <p:cNvPr id="4" name="Picture 3">
            <a:extLst>
              <a:ext uri="{FF2B5EF4-FFF2-40B4-BE49-F238E27FC236}">
                <a16:creationId xmlns:a16="http://schemas.microsoft.com/office/drawing/2014/main" id="{0DB07826-73CB-E503-13CC-74A6A41A5911}"/>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615897" y="1089671"/>
            <a:ext cx="3749858" cy="3378705"/>
          </a:xfrm>
          <a:prstGeom prst="rect">
            <a:avLst/>
          </a:prstGeom>
        </p:spPr>
      </p:pic>
      <p:sp>
        <p:nvSpPr>
          <p:cNvPr id="5" name="TextBox 4">
            <a:extLst>
              <a:ext uri="{FF2B5EF4-FFF2-40B4-BE49-F238E27FC236}">
                <a16:creationId xmlns:a16="http://schemas.microsoft.com/office/drawing/2014/main" id="{BA0972DE-3E3D-8E24-A67E-1F0A02C2A1FB}"/>
              </a:ext>
            </a:extLst>
          </p:cNvPr>
          <p:cNvSpPr txBox="1"/>
          <p:nvPr/>
        </p:nvSpPr>
        <p:spPr>
          <a:xfrm>
            <a:off x="513755" y="766506"/>
            <a:ext cx="2117558" cy="323165"/>
          </a:xfrm>
          <a:prstGeom prst="rect">
            <a:avLst/>
          </a:prstGeom>
          <a:noFill/>
        </p:spPr>
        <p:txBody>
          <a:bodyPr wrap="square" rtlCol="0">
            <a:spAutoFit/>
          </a:bodyPr>
          <a:lstStyle/>
          <a:p>
            <a:r>
              <a:rPr lang="en-US" sz="1500" b="1" dirty="0">
                <a:latin typeface="Times New Roman" panose="02020603050405020304" pitchFamily="18" charset="0"/>
                <a:cs typeface="Times New Roman" panose="02020603050405020304" pitchFamily="18" charset="0"/>
              </a:rPr>
              <a:t>Numerical Variables:</a:t>
            </a:r>
          </a:p>
        </p:txBody>
      </p:sp>
      <p:sp>
        <p:nvSpPr>
          <p:cNvPr id="6" name="TextBox 5">
            <a:extLst>
              <a:ext uri="{FF2B5EF4-FFF2-40B4-BE49-F238E27FC236}">
                <a16:creationId xmlns:a16="http://schemas.microsoft.com/office/drawing/2014/main" id="{400BCF66-8669-CF86-B1F2-1DEAA5DA88DD}"/>
              </a:ext>
            </a:extLst>
          </p:cNvPr>
          <p:cNvSpPr txBox="1"/>
          <p:nvPr/>
        </p:nvSpPr>
        <p:spPr>
          <a:xfrm>
            <a:off x="151075" y="4468376"/>
            <a:ext cx="4317558"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Fig.1 Numerical variables of the dataset</a:t>
            </a:r>
          </a:p>
        </p:txBody>
      </p:sp>
      <p:sp>
        <p:nvSpPr>
          <p:cNvPr id="7" name="TextBox 6">
            <a:extLst>
              <a:ext uri="{FF2B5EF4-FFF2-40B4-BE49-F238E27FC236}">
                <a16:creationId xmlns:a16="http://schemas.microsoft.com/office/drawing/2014/main" id="{98827053-6E23-ADB1-7F40-EDB5BC31118F}"/>
              </a:ext>
            </a:extLst>
          </p:cNvPr>
          <p:cNvSpPr txBox="1"/>
          <p:nvPr/>
        </p:nvSpPr>
        <p:spPr>
          <a:xfrm>
            <a:off x="4467897" y="767066"/>
            <a:ext cx="2117558" cy="323165"/>
          </a:xfrm>
          <a:prstGeom prst="rect">
            <a:avLst/>
          </a:prstGeom>
          <a:noFill/>
        </p:spPr>
        <p:txBody>
          <a:bodyPr wrap="square" rtlCol="0">
            <a:spAutoFit/>
          </a:bodyPr>
          <a:lstStyle/>
          <a:p>
            <a:r>
              <a:rPr lang="en-US" sz="1500" b="1" dirty="0">
                <a:latin typeface="Times New Roman" panose="02020603050405020304" pitchFamily="18" charset="0"/>
                <a:cs typeface="Times New Roman" panose="02020603050405020304" pitchFamily="18" charset="0"/>
              </a:rPr>
              <a:t>Categorical Variables:</a:t>
            </a:r>
          </a:p>
        </p:txBody>
      </p:sp>
      <p:pic>
        <p:nvPicPr>
          <p:cNvPr id="8" name="Picture 7">
            <a:extLst>
              <a:ext uri="{FF2B5EF4-FFF2-40B4-BE49-F238E27FC236}">
                <a16:creationId xmlns:a16="http://schemas.microsoft.com/office/drawing/2014/main" id="{9B4FF3F8-BD80-9C06-CE93-3CB2BEBA0FCA}"/>
              </a:ext>
            </a:extLst>
          </p:cNvPr>
          <p:cNvPicPr>
            <a:picLocks noChangeAspect="1"/>
          </p:cNvPicPr>
          <p:nvPr/>
        </p:nvPicPr>
        <p:blipFill>
          <a:blip r:embed="rId4"/>
          <a:stretch>
            <a:fillRect/>
          </a:stretch>
        </p:blipFill>
        <p:spPr>
          <a:xfrm>
            <a:off x="4538003" y="1089671"/>
            <a:ext cx="3713259" cy="3378705"/>
          </a:xfrm>
          <a:prstGeom prst="rect">
            <a:avLst/>
          </a:prstGeom>
        </p:spPr>
      </p:pic>
      <p:sp>
        <p:nvSpPr>
          <p:cNvPr id="9" name="TextBox 8">
            <a:extLst>
              <a:ext uri="{FF2B5EF4-FFF2-40B4-BE49-F238E27FC236}">
                <a16:creationId xmlns:a16="http://schemas.microsoft.com/office/drawing/2014/main" id="{7793890F-59B9-6B86-BEDE-A596AB4A7CE4}"/>
              </a:ext>
            </a:extLst>
          </p:cNvPr>
          <p:cNvSpPr txBox="1"/>
          <p:nvPr/>
        </p:nvSpPr>
        <p:spPr>
          <a:xfrm>
            <a:off x="4118775" y="4468375"/>
            <a:ext cx="4317558"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Fig.2 Categorical variables of the dataset</a:t>
            </a:r>
          </a:p>
        </p:txBody>
      </p:sp>
    </p:spTree>
    <p:extLst>
      <p:ext uri="{BB962C8B-B14F-4D97-AF65-F5344CB8AC3E}">
        <p14:creationId xmlns:p14="http://schemas.microsoft.com/office/powerpoint/2010/main" val="956924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35"/>
          <p:cNvSpPr txBox="1">
            <a:spLocks noGrp="1"/>
          </p:cNvSpPr>
          <p:nvPr>
            <p:ph type="title"/>
          </p:nvPr>
        </p:nvSpPr>
        <p:spPr>
          <a:xfrm>
            <a:off x="720000" y="34595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t>03 Data pre-processing</a:t>
            </a:r>
            <a:endParaRPr sz="2500" dirty="0"/>
          </a:p>
        </p:txBody>
      </p:sp>
      <p:sp>
        <p:nvSpPr>
          <p:cNvPr id="441" name="Google Shape;441;p35"/>
          <p:cNvSpPr txBox="1">
            <a:spLocks noGrp="1"/>
          </p:cNvSpPr>
          <p:nvPr>
            <p:ph type="body" idx="1"/>
          </p:nvPr>
        </p:nvSpPr>
        <p:spPr>
          <a:xfrm>
            <a:off x="720000" y="761886"/>
            <a:ext cx="7145215" cy="1636106"/>
          </a:xfrm>
          <a:prstGeom prst="rect">
            <a:avLst/>
          </a:prstGeom>
        </p:spPr>
        <p:txBody>
          <a:bodyPr spcFirstLastPara="1" wrap="square" lIns="91425" tIns="91425" rIns="91425" bIns="91425" anchor="t" anchorCtr="0">
            <a:noAutofit/>
          </a:bodyPr>
          <a:lstStyle/>
          <a:p>
            <a:pPr marL="171450" indent="-1714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Manually dropped few columns which consisted of redundant data such as URL’s which had no direct effect on the price. </a:t>
            </a:r>
          </a:p>
          <a:p>
            <a:pPr marL="171450" indent="-1714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Dropped columns with more than 35% missing values. </a:t>
            </a:r>
          </a:p>
          <a:p>
            <a:pPr marL="171450" indent="-1714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Handled extreme outliers in the target variable by dropping them. </a:t>
            </a:r>
          </a:p>
          <a:p>
            <a:pPr marL="171450" indent="-1714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All other missing values were imputed using the median of the column.</a:t>
            </a:r>
          </a:p>
          <a:p>
            <a:pPr marL="171450" indent="-171450">
              <a:buFont typeface="Arial" panose="020B0604020202020204" pitchFamily="34" charset="0"/>
              <a:buChar char="•"/>
            </a:pPr>
            <a:endParaRPr sz="1600" dirty="0">
              <a:solidFill>
                <a:schemeClr val="dk1"/>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F88C75C5-659B-2047-1EC1-215E7B9A477D}"/>
              </a:ext>
            </a:extLst>
          </p:cNvPr>
          <p:cNvSpPr txBox="1"/>
          <p:nvPr/>
        </p:nvSpPr>
        <p:spPr>
          <a:xfrm>
            <a:off x="720000" y="2110296"/>
            <a:ext cx="5437707" cy="800219"/>
          </a:xfrm>
          <a:prstGeom prst="rect">
            <a:avLst/>
          </a:prstGeom>
          <a:noFill/>
        </p:spPr>
        <p:txBody>
          <a:bodyPr wrap="none" rtlCol="0">
            <a:spAutoFit/>
          </a:bodyPr>
          <a:lstStyle/>
          <a:p>
            <a:r>
              <a:rPr lang="en-US" sz="1500" dirty="0">
                <a:latin typeface="Times New Roman" panose="02020603050405020304" pitchFamily="18" charset="0"/>
                <a:cs typeface="Times New Roman" panose="02020603050405020304" pitchFamily="18" charset="0"/>
              </a:rPr>
              <a:t>The </a:t>
            </a:r>
            <a:r>
              <a:rPr lang="en-US" sz="1600" dirty="0">
                <a:latin typeface="Times New Roman" panose="02020603050405020304" pitchFamily="18" charset="0"/>
                <a:cs typeface="Times New Roman" panose="02020603050405020304" pitchFamily="18" charset="0"/>
              </a:rPr>
              <a:t>columns</a:t>
            </a:r>
            <a:r>
              <a:rPr lang="en-US" sz="1500" dirty="0">
                <a:latin typeface="Times New Roman" panose="02020603050405020304" pitchFamily="18" charset="0"/>
                <a:cs typeface="Times New Roman" panose="02020603050405020304" pitchFamily="18" charset="0"/>
              </a:rPr>
              <a:t> retained after initial data preprocessing are as follows:</a:t>
            </a:r>
          </a:p>
          <a:p>
            <a:endParaRPr lang="en-US" sz="1500" dirty="0">
              <a:latin typeface="Times New Roman" panose="02020603050405020304" pitchFamily="18" charset="0"/>
              <a:cs typeface="Times New Roman" panose="02020603050405020304" pitchFamily="18" charset="0"/>
            </a:endParaRPr>
          </a:p>
          <a:p>
            <a:endParaRPr lang="en-US" sz="1500" dirty="0">
              <a:latin typeface="Times New Roman" panose="02020603050405020304" pitchFamily="18" charset="0"/>
              <a:cs typeface="Times New Roman" panose="02020603050405020304" pitchFamily="18" charset="0"/>
            </a:endParaRPr>
          </a:p>
        </p:txBody>
      </p:sp>
      <p:pic>
        <p:nvPicPr>
          <p:cNvPr id="3" name="Picture 4" descr="image">
            <a:extLst>
              <a:ext uri="{FF2B5EF4-FFF2-40B4-BE49-F238E27FC236}">
                <a16:creationId xmlns:a16="http://schemas.microsoft.com/office/drawing/2014/main" id="{A1A1CB7D-B814-131B-B033-40FF5C279D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1400" y="2454713"/>
            <a:ext cx="3277878" cy="22698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A5F3D90-2A83-B182-EF16-73519E6E1CC9}"/>
              </a:ext>
            </a:extLst>
          </p:cNvPr>
          <p:cNvSpPr txBox="1"/>
          <p:nvPr/>
        </p:nvSpPr>
        <p:spPr>
          <a:xfrm>
            <a:off x="1551560" y="4698475"/>
            <a:ext cx="4317558"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Fig.3 Features retained after initial data preprocessing</a:t>
            </a:r>
          </a:p>
        </p:txBody>
      </p:sp>
    </p:spTree>
    <p:extLst>
      <p:ext uri="{BB962C8B-B14F-4D97-AF65-F5344CB8AC3E}">
        <p14:creationId xmlns:p14="http://schemas.microsoft.com/office/powerpoint/2010/main" val="2763266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pic>
        <p:nvPicPr>
          <p:cNvPr id="3074" name="Picture 2" descr="image">
            <a:extLst>
              <a:ext uri="{FF2B5EF4-FFF2-40B4-BE49-F238E27FC236}">
                <a16:creationId xmlns:a16="http://schemas.microsoft.com/office/drawing/2014/main" id="{84C80CC8-249A-2C92-D435-F377EA18C4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328" y="977235"/>
            <a:ext cx="2454442" cy="193192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BC7E27E9-E89F-D391-0BDB-6BF0BE5B63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1327" y="971724"/>
            <a:ext cx="2633198" cy="193192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a:extLst>
              <a:ext uri="{FF2B5EF4-FFF2-40B4-BE49-F238E27FC236}">
                <a16:creationId xmlns:a16="http://schemas.microsoft.com/office/drawing/2014/main" id="{467E177C-8B33-1958-B91E-18A997D0EC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34525" y="1019851"/>
            <a:ext cx="2578195" cy="188380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a:extLst>
              <a:ext uri="{FF2B5EF4-FFF2-40B4-BE49-F238E27FC236}">
                <a16:creationId xmlns:a16="http://schemas.microsoft.com/office/drawing/2014/main" id="{4111BDF6-FBF8-5BF2-7AAA-B64DCB8468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891" y="3042916"/>
            <a:ext cx="2454442" cy="1581293"/>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a:extLst>
              <a:ext uri="{FF2B5EF4-FFF2-40B4-BE49-F238E27FC236}">
                <a16:creationId xmlns:a16="http://schemas.microsoft.com/office/drawing/2014/main" id="{C238343E-A02D-46E4-010A-723DE264AA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94333" y="2982803"/>
            <a:ext cx="2413191" cy="1662113"/>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a:extLst>
              <a:ext uri="{FF2B5EF4-FFF2-40B4-BE49-F238E27FC236}">
                <a16:creationId xmlns:a16="http://schemas.microsoft.com/office/drawing/2014/main" id="{187FEE85-F558-6E42-DA19-72B2163DC04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17027" y="3042916"/>
            <a:ext cx="2413190" cy="148912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AE72AA2-A085-5378-057B-8036BD735DBC}"/>
              </a:ext>
            </a:extLst>
          </p:cNvPr>
          <p:cNvSpPr txBox="1"/>
          <p:nvPr/>
        </p:nvSpPr>
        <p:spPr>
          <a:xfrm>
            <a:off x="749396" y="333133"/>
            <a:ext cx="5395363" cy="477054"/>
          </a:xfrm>
          <a:prstGeom prst="rect">
            <a:avLst/>
          </a:prstGeom>
          <a:noFill/>
        </p:spPr>
        <p:txBody>
          <a:bodyPr wrap="square" rtlCol="0">
            <a:spAutoFit/>
          </a:bodyPr>
          <a:lstStyle/>
          <a:p>
            <a:r>
              <a:rPr lang="en-US" sz="2500" dirty="0">
                <a:latin typeface="Montserrat ExtraBold" panose="00000900000000000000" pitchFamily="2" charset="0"/>
                <a:cs typeface="Times New Roman" panose="02020603050405020304" pitchFamily="18" charset="0"/>
              </a:rPr>
              <a:t>04 Exploratory Data Analysis</a:t>
            </a:r>
          </a:p>
        </p:txBody>
      </p:sp>
      <p:sp>
        <p:nvSpPr>
          <p:cNvPr id="6" name="TextBox 5">
            <a:extLst>
              <a:ext uri="{FF2B5EF4-FFF2-40B4-BE49-F238E27FC236}">
                <a16:creationId xmlns:a16="http://schemas.microsoft.com/office/drawing/2014/main" id="{5BFCF289-91A6-F4FD-43D0-AACE58CB9558}"/>
              </a:ext>
            </a:extLst>
          </p:cNvPr>
          <p:cNvSpPr txBox="1"/>
          <p:nvPr/>
        </p:nvSpPr>
        <p:spPr>
          <a:xfrm>
            <a:off x="749396" y="706827"/>
            <a:ext cx="2076307" cy="323165"/>
          </a:xfrm>
          <a:prstGeom prst="rect">
            <a:avLst/>
          </a:prstGeom>
          <a:noFill/>
        </p:spPr>
        <p:txBody>
          <a:bodyPr wrap="square" rtlCol="0">
            <a:spAutoFit/>
          </a:bodyPr>
          <a:lstStyle/>
          <a:p>
            <a:r>
              <a:rPr lang="en-US" sz="1500" b="1" dirty="0">
                <a:latin typeface="Times New Roman" panose="02020603050405020304" pitchFamily="18" charset="0"/>
                <a:cs typeface="Times New Roman" panose="02020603050405020304" pitchFamily="18" charset="0"/>
              </a:rPr>
              <a:t>Categorical Variables:</a:t>
            </a:r>
          </a:p>
        </p:txBody>
      </p:sp>
      <p:sp>
        <p:nvSpPr>
          <p:cNvPr id="7" name="TextBox 6">
            <a:extLst>
              <a:ext uri="{FF2B5EF4-FFF2-40B4-BE49-F238E27FC236}">
                <a16:creationId xmlns:a16="http://schemas.microsoft.com/office/drawing/2014/main" id="{75571FBD-DF96-7181-328E-ED1623FB71E0}"/>
              </a:ext>
            </a:extLst>
          </p:cNvPr>
          <p:cNvSpPr txBox="1"/>
          <p:nvPr/>
        </p:nvSpPr>
        <p:spPr>
          <a:xfrm>
            <a:off x="2042150" y="4626380"/>
            <a:ext cx="4317558"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Fig.4 Visual analysis of categorical variables</a:t>
            </a:r>
          </a:p>
        </p:txBody>
      </p:sp>
    </p:spTree>
    <p:extLst>
      <p:ext uri="{BB962C8B-B14F-4D97-AF65-F5344CB8AC3E}">
        <p14:creationId xmlns:p14="http://schemas.microsoft.com/office/powerpoint/2010/main" val="1323182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6" name="TextBox 5">
            <a:extLst>
              <a:ext uri="{FF2B5EF4-FFF2-40B4-BE49-F238E27FC236}">
                <a16:creationId xmlns:a16="http://schemas.microsoft.com/office/drawing/2014/main" id="{5BFCF289-91A6-F4FD-43D0-AACE58CB9558}"/>
              </a:ext>
            </a:extLst>
          </p:cNvPr>
          <p:cNvSpPr txBox="1"/>
          <p:nvPr/>
        </p:nvSpPr>
        <p:spPr>
          <a:xfrm>
            <a:off x="749396" y="554124"/>
            <a:ext cx="2076307" cy="323165"/>
          </a:xfrm>
          <a:prstGeom prst="rect">
            <a:avLst/>
          </a:prstGeom>
          <a:noFill/>
        </p:spPr>
        <p:txBody>
          <a:bodyPr wrap="square" rtlCol="0">
            <a:spAutoFit/>
          </a:bodyPr>
          <a:lstStyle/>
          <a:p>
            <a:r>
              <a:rPr lang="en-US" sz="1500" b="1" dirty="0">
                <a:latin typeface="Times New Roman" panose="02020603050405020304" pitchFamily="18" charset="0"/>
                <a:cs typeface="Times New Roman" panose="02020603050405020304" pitchFamily="18" charset="0"/>
              </a:rPr>
              <a:t>Univariate Analysis:</a:t>
            </a:r>
          </a:p>
        </p:txBody>
      </p:sp>
      <p:sp>
        <p:nvSpPr>
          <p:cNvPr id="2" name="TextBox 1">
            <a:extLst>
              <a:ext uri="{FF2B5EF4-FFF2-40B4-BE49-F238E27FC236}">
                <a16:creationId xmlns:a16="http://schemas.microsoft.com/office/drawing/2014/main" id="{DF794A3F-0440-6FC0-C04A-F329666A3E87}"/>
              </a:ext>
            </a:extLst>
          </p:cNvPr>
          <p:cNvSpPr txBox="1"/>
          <p:nvPr/>
        </p:nvSpPr>
        <p:spPr>
          <a:xfrm>
            <a:off x="749396" y="982571"/>
            <a:ext cx="6293711" cy="323165"/>
          </a:xfrm>
          <a:prstGeom prst="rect">
            <a:avLst/>
          </a:prstGeom>
          <a:noFill/>
        </p:spPr>
        <p:txBody>
          <a:bodyPr wrap="none" rtlCol="0">
            <a:spAutoFit/>
          </a:bodyPr>
          <a:lstStyle/>
          <a:p>
            <a:r>
              <a:rPr lang="en-US" sz="1500" dirty="0">
                <a:latin typeface="Times New Roman" panose="02020603050405020304" pitchFamily="18" charset="0"/>
                <a:cs typeface="Times New Roman" panose="02020603050405020304" pitchFamily="18" charset="0"/>
              </a:rPr>
              <a:t>The top 10 features listed based on univariate analysis are visualized as follows:</a:t>
            </a:r>
          </a:p>
        </p:txBody>
      </p:sp>
      <p:pic>
        <p:nvPicPr>
          <p:cNvPr id="4098" name="Picture 2" descr="image">
            <a:extLst>
              <a:ext uri="{FF2B5EF4-FFF2-40B4-BE49-F238E27FC236}">
                <a16:creationId xmlns:a16="http://schemas.microsoft.com/office/drawing/2014/main" id="{D5700824-CBED-A185-6A9F-F4D7874AE1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018" y="1494067"/>
            <a:ext cx="7108944" cy="26805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C0A0482-3289-2454-2549-0F8BB6AF4D60}"/>
              </a:ext>
            </a:extLst>
          </p:cNvPr>
          <p:cNvSpPr txBox="1"/>
          <p:nvPr/>
        </p:nvSpPr>
        <p:spPr>
          <a:xfrm>
            <a:off x="2055711" y="4239862"/>
            <a:ext cx="4317558"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Fig.5 Top 10 features based on univariate analysis</a:t>
            </a:r>
          </a:p>
        </p:txBody>
      </p:sp>
    </p:spTree>
    <p:extLst>
      <p:ext uri="{BB962C8B-B14F-4D97-AF65-F5344CB8AC3E}">
        <p14:creationId xmlns:p14="http://schemas.microsoft.com/office/powerpoint/2010/main" val="2330423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6" name="TextBox 5">
            <a:extLst>
              <a:ext uri="{FF2B5EF4-FFF2-40B4-BE49-F238E27FC236}">
                <a16:creationId xmlns:a16="http://schemas.microsoft.com/office/drawing/2014/main" id="{5BFCF289-91A6-F4FD-43D0-AACE58CB9558}"/>
              </a:ext>
            </a:extLst>
          </p:cNvPr>
          <p:cNvSpPr txBox="1"/>
          <p:nvPr/>
        </p:nvSpPr>
        <p:spPr>
          <a:xfrm>
            <a:off x="749396" y="529442"/>
            <a:ext cx="3533846" cy="323165"/>
          </a:xfrm>
          <a:prstGeom prst="rect">
            <a:avLst/>
          </a:prstGeom>
          <a:noFill/>
        </p:spPr>
        <p:txBody>
          <a:bodyPr wrap="square" rtlCol="0">
            <a:spAutoFit/>
          </a:bodyPr>
          <a:lstStyle/>
          <a:p>
            <a:r>
              <a:rPr lang="en-US" sz="1500" dirty="0">
                <a:latin typeface="Times New Roman" panose="02020603050405020304" pitchFamily="18" charset="0"/>
                <a:cs typeface="Times New Roman" panose="02020603050405020304" pitchFamily="18" charset="0"/>
              </a:rPr>
              <a:t>Correlation Analysis based on heatmap:</a:t>
            </a:r>
          </a:p>
        </p:txBody>
      </p:sp>
      <p:pic>
        <p:nvPicPr>
          <p:cNvPr id="5122" name="Picture 2" descr="image">
            <a:extLst>
              <a:ext uri="{FF2B5EF4-FFF2-40B4-BE49-F238E27FC236}">
                <a16:creationId xmlns:a16="http://schemas.microsoft.com/office/drawing/2014/main" id="{A55E400E-F228-C492-6E88-24C6CC3C8D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396" y="837219"/>
            <a:ext cx="6235604" cy="39547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351E3C0-6E5C-C50A-6332-CA8381636A77}"/>
              </a:ext>
            </a:extLst>
          </p:cNvPr>
          <p:cNvSpPr txBox="1"/>
          <p:nvPr/>
        </p:nvSpPr>
        <p:spPr>
          <a:xfrm>
            <a:off x="2124463" y="4653506"/>
            <a:ext cx="4317558"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Fig.6 Correlation heatmap of the numerical variables</a:t>
            </a:r>
          </a:p>
        </p:txBody>
      </p:sp>
    </p:spTree>
    <p:extLst>
      <p:ext uri="{BB962C8B-B14F-4D97-AF65-F5344CB8AC3E}">
        <p14:creationId xmlns:p14="http://schemas.microsoft.com/office/powerpoint/2010/main" val="2443722636"/>
      </p:ext>
    </p:extLst>
  </p:cSld>
  <p:clrMapOvr>
    <a:masterClrMapping/>
  </p:clrMapOvr>
</p:sld>
</file>

<file path=ppt/theme/theme1.xml><?xml version="1.0" encoding="utf-8"?>
<a:theme xmlns:a="http://schemas.openxmlformats.org/drawingml/2006/main" name="Bank Fees Marketing Plan by Slidesgo">
  <a:themeElements>
    <a:clrScheme name="Simple Light">
      <a:dk1>
        <a:srgbClr val="232323"/>
      </a:dk1>
      <a:lt1>
        <a:srgbClr val="FDFDFD"/>
      </a:lt1>
      <a:dk2>
        <a:srgbClr val="F0D931"/>
      </a:dk2>
      <a:lt2>
        <a:srgbClr val="FFFFFF"/>
      </a:lt2>
      <a:accent1>
        <a:srgbClr val="FFFFFF"/>
      </a:accent1>
      <a:accent2>
        <a:srgbClr val="FFFFFF"/>
      </a:accent2>
      <a:accent3>
        <a:srgbClr val="FFFFFF"/>
      </a:accent3>
      <a:accent4>
        <a:srgbClr val="FFFFFF"/>
      </a:accent4>
      <a:accent5>
        <a:srgbClr val="FFFFFF"/>
      </a:accent5>
      <a:accent6>
        <a:srgbClr val="FFFFFF"/>
      </a:accent6>
      <a:hlink>
        <a:srgbClr val="23232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3684CFE443CED45800A8B7DFE0F8C42" ma:contentTypeVersion="6" ma:contentTypeDescription="Create a new document." ma:contentTypeScope="" ma:versionID="9165872ceaf84f4c49db0221e1c4befa">
  <xsd:schema xmlns:xsd="http://www.w3.org/2001/XMLSchema" xmlns:xs="http://www.w3.org/2001/XMLSchema" xmlns:p="http://schemas.microsoft.com/office/2006/metadata/properties" xmlns:ns3="49c6e613-6208-4e34-8973-6104e08a7c76" xmlns:ns4="9e4b93a1-6be6-49a1-94b1-88276b06d7b9" targetNamespace="http://schemas.microsoft.com/office/2006/metadata/properties" ma:root="true" ma:fieldsID="1044d2641fbc2b282feb8adc01bd10bd" ns3:_="" ns4:_="">
    <xsd:import namespace="49c6e613-6208-4e34-8973-6104e08a7c76"/>
    <xsd:import namespace="9e4b93a1-6be6-49a1-94b1-88276b06d7b9"/>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c6e613-6208-4e34-8973-6104e08a7c7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3"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e4b93a1-6be6-49a1-94b1-88276b06d7b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49c6e613-6208-4e34-8973-6104e08a7c76" xsi:nil="true"/>
  </documentManagement>
</p:properties>
</file>

<file path=customXml/itemProps1.xml><?xml version="1.0" encoding="utf-8"?>
<ds:datastoreItem xmlns:ds="http://schemas.openxmlformats.org/officeDocument/2006/customXml" ds:itemID="{2691BD8F-2D91-43E1-9F7B-B659EFDD7A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9c6e613-6208-4e34-8973-6104e08a7c76"/>
    <ds:schemaRef ds:uri="9e4b93a1-6be6-49a1-94b1-88276b06d7b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CC66055-57C2-495F-82AB-46920FFCBCB9}">
  <ds:schemaRefs>
    <ds:schemaRef ds:uri="http://schemas.microsoft.com/sharepoint/v3/contenttype/forms"/>
  </ds:schemaRefs>
</ds:datastoreItem>
</file>

<file path=customXml/itemProps3.xml><?xml version="1.0" encoding="utf-8"?>
<ds:datastoreItem xmlns:ds="http://schemas.openxmlformats.org/officeDocument/2006/customXml" ds:itemID="{F6E27610-FF87-48E5-B807-1748B5DB6C9D}">
  <ds:schemaRefs>
    <ds:schemaRef ds:uri="http://purl.org/dc/terms/"/>
    <ds:schemaRef ds:uri="9e4b93a1-6be6-49a1-94b1-88276b06d7b9"/>
    <ds:schemaRef ds:uri="http://schemas.microsoft.com/office/infopath/2007/PartnerControls"/>
    <ds:schemaRef ds:uri="http://www.w3.org/XML/1998/namespace"/>
    <ds:schemaRef ds:uri="http://schemas.openxmlformats.org/package/2006/metadata/core-properties"/>
    <ds:schemaRef ds:uri="http://purl.org/dc/elements/1.1/"/>
    <ds:schemaRef ds:uri="http://schemas.microsoft.com/office/2006/metadata/properties"/>
    <ds:schemaRef ds:uri="http://schemas.microsoft.com/office/2006/documentManagement/types"/>
    <ds:schemaRef ds:uri="49c6e613-6208-4e34-8973-6104e08a7c76"/>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1352</TotalTime>
  <Words>1160</Words>
  <Application>Microsoft Office PowerPoint</Application>
  <PresentationFormat>On-screen Show (16:9)</PresentationFormat>
  <Paragraphs>123</Paragraphs>
  <Slides>22</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Montserrat ExtraBold</vt:lpstr>
      <vt:lpstr>Bebas Neue</vt:lpstr>
      <vt:lpstr>Montserrat</vt:lpstr>
      <vt:lpstr>Arial</vt:lpstr>
      <vt:lpstr>Work Sans Medium</vt:lpstr>
      <vt:lpstr>Times New Roman</vt:lpstr>
      <vt:lpstr>Work Sans</vt:lpstr>
      <vt:lpstr>Bank Fees Marketing Plan by Slidesgo</vt:lpstr>
      <vt:lpstr>NYC Airbnb Price Prediction</vt:lpstr>
      <vt:lpstr>01</vt:lpstr>
      <vt:lpstr>01 Objectives</vt:lpstr>
      <vt:lpstr>02 Data Description</vt:lpstr>
      <vt:lpstr>02.1 Feature Description</vt:lpstr>
      <vt:lpstr>03 Data pre-processing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07 Key Challenges and Actions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NYC Airbnb Price Prediction</dc:title>
  <dc:creator>Neh</dc:creator>
  <cp:lastModifiedBy>Nethra Narayanan</cp:lastModifiedBy>
  <cp:revision>12</cp:revision>
  <dcterms:modified xsi:type="dcterms:W3CDTF">2023-04-14T22:52:59Z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0x01010023684CFE443CED45800A8B7DFE0F8C42</vt:lpwstr>
  </property>
</Properties>
</file>